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7C5_10501E9A.xml" ContentType="application/vnd.ms-powerpoint.comments+xml"/>
  <Override PartName="/ppt/notesSlides/notesSlide13.xml" ContentType="application/vnd.openxmlformats-officedocument.presentationml.notesSlide+xml"/>
  <Override PartName="/ppt/comments/modernComment_811_B94C399E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124_0.xml" ContentType="application/vnd.ms-powerpoint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78" r:id="rId2"/>
    <p:sldId id="2253" r:id="rId3"/>
    <p:sldId id="2259" r:id="rId4"/>
    <p:sldId id="2292" r:id="rId5"/>
    <p:sldId id="2270" r:id="rId6"/>
    <p:sldId id="2271" r:id="rId7"/>
    <p:sldId id="2294" r:id="rId8"/>
    <p:sldId id="1980" r:id="rId9"/>
    <p:sldId id="1981" r:id="rId10"/>
    <p:sldId id="1982" r:id="rId11"/>
    <p:sldId id="1986" r:id="rId12"/>
    <p:sldId id="1847" r:id="rId13"/>
    <p:sldId id="1989" r:id="rId14"/>
    <p:sldId id="2065" r:id="rId15"/>
    <p:sldId id="2066" r:id="rId16"/>
    <p:sldId id="1994" r:id="rId17"/>
    <p:sldId id="2006" r:id="rId18"/>
    <p:sldId id="256" r:id="rId19"/>
    <p:sldId id="2293" r:id="rId20"/>
    <p:sldId id="2181" r:id="rId21"/>
    <p:sldId id="2182" r:id="rId22"/>
    <p:sldId id="2185" r:id="rId23"/>
    <p:sldId id="2186" r:id="rId24"/>
    <p:sldId id="2180" r:id="rId25"/>
    <p:sldId id="2184" r:id="rId26"/>
    <p:sldId id="2248" r:id="rId27"/>
    <p:sldId id="2106" r:id="rId28"/>
    <p:sldId id="2083" r:id="rId29"/>
    <p:sldId id="2081" r:id="rId30"/>
    <p:sldId id="292" r:id="rId31"/>
    <p:sldId id="2284" r:id="rId32"/>
    <p:sldId id="2285" r:id="rId33"/>
    <p:sldId id="2295" r:id="rId34"/>
    <p:sldId id="2296" r:id="rId35"/>
    <p:sldId id="2298" r:id="rId36"/>
    <p:sldId id="2278" r:id="rId37"/>
    <p:sldId id="2269" r:id="rId38"/>
    <p:sldId id="2273" r:id="rId39"/>
    <p:sldId id="2277" r:id="rId40"/>
    <p:sldId id="2279" r:id="rId41"/>
    <p:sldId id="2280" r:id="rId42"/>
    <p:sldId id="2286" r:id="rId43"/>
    <p:sldId id="2274" r:id="rId44"/>
    <p:sldId id="2290" r:id="rId45"/>
    <p:sldId id="2291" r:id="rId46"/>
    <p:sldId id="2275" r:id="rId47"/>
    <p:sldId id="2297" r:id="rId48"/>
    <p:sldId id="2299" r:id="rId49"/>
    <p:sldId id="2147" r:id="rId50"/>
    <p:sldId id="2207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9"/>
    <a:srgbClr val="DFFFCD"/>
    <a:srgbClr val="FFD9D5"/>
    <a:srgbClr val="FFFFFF"/>
    <a:srgbClr val="FFFF00"/>
    <a:srgbClr val="C00000"/>
    <a:srgbClr val="FC6A00"/>
    <a:srgbClr val="A24BE7"/>
    <a:srgbClr val="255ED3"/>
    <a:srgbClr val="DCE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87CF07-B514-D74C-A240-AAE1598FAE29}" v="1671" dt="2024-03-19T21:35:00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4"/>
    <p:restoredTop sz="71429"/>
  </p:normalViewPr>
  <p:slideViewPr>
    <p:cSldViewPr snapToGrid="0" snapToObjects="1">
      <p:cViewPr>
        <p:scale>
          <a:sx n="101" d="100"/>
          <a:sy n="101" d="100"/>
        </p:scale>
        <p:origin x="744" y="216"/>
      </p:cViewPr>
      <p:guideLst/>
    </p:cSldViewPr>
  </p:slideViewPr>
  <p:outlineViewPr>
    <p:cViewPr>
      <p:scale>
        <a:sx n="33" d="100"/>
        <a:sy n="33" d="100"/>
      </p:scale>
      <p:origin x="0" y="-41408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omments/modernComment_12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EF4F82-9364-B743-BBD8-962BF168893F}" authorId="{AC97BE05-7214-46BD-569F-A0959E827800}" status="resolved" created="2023-04-24T14:18:13.453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I wanna highlight: 
 - massive open-source impact of this work (e.g., Stanford Alpaca) 
 - I wanna highlight related work.
</a:t>
        </a:r>
      </a:p>
    </p188:txBody>
  </p188:cm>
  <p188:cm id="{25AFBDC7-C2D1-8C49-A45D-22372DF06289}" authorId="{AC97BE05-7214-46BD-569F-A0959E827800}" status="resolved" created="2023-04-24T22:26:00.304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 I wanna highlight related work.
</a:t>
        </a:r>
      </a:p>
    </p188:txBody>
  </p188:cm>
</p188:cmLst>
</file>

<file path=ppt/comments/modernComment_7C5_10501E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D15F38-4A99-E640-97A0-779FD0D48870}" authorId="{AC97BE05-7214-46BD-569F-A0959E827800}" status="resolved" created="2023-04-24T15:12:31.534" complete="100000">
    <pc:sldMkLst xmlns:pc="http://schemas.microsoft.com/office/powerpoint/2013/main/command">
      <pc:docMk/>
      <pc:sldMk cId="273686170" sldId="1989"/>
    </pc:sldMkLst>
    <p188:txBody>
      <a:bodyPr/>
      <a:lstStyle/>
      <a:p>
        <a:r>
          <a:rPr lang="en-US"/>
          <a:t>Also known as “Behavior Cloning” </a:t>
        </a:r>
      </a:p>
    </p188:txBody>
  </p188:cm>
</p188:cmLst>
</file>

<file path=ppt/comments/modernComment_811_B94C39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694EE7-1763-2E46-8FC5-2758B9152D0D}" authorId="{AC97BE05-7214-46BD-569F-A0959E827800}" status="resolved" created="2023-04-24T15:12:31.534">
    <pc:sldMkLst xmlns:pc="http://schemas.microsoft.com/office/powerpoint/2013/main/command">
      <pc:docMk/>
      <pc:sldMk cId="273686170" sldId="1989"/>
    </pc:sldMkLst>
    <p188:txBody>
      <a:bodyPr/>
      <a:lstStyle/>
      <a:p>
        <a:r>
          <a:rPr lang="en-US"/>
          <a:t>Also known as “Behavior Cloning”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42BC4B6E-97D4-384E-8346-04988064FF86}" type="datetimeFigureOut">
              <a:rPr lang="en-US" smtClean="0"/>
              <a:pPr/>
              <a:t>3/19/24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7E3EFFCD-2707-464E-8668-7D1BDDA98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Thank you for having me! It's an honor to be here!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that doesn’t mean that off-the-shelf pre-trained models are ready to be used by consumers. </a:t>
            </a:r>
          </a:p>
          <a:p>
            <a:endParaRPr lang="en-US" dirty="0"/>
          </a:p>
          <a:p>
            <a:r>
              <a:rPr lang="en-US" dirty="0"/>
              <a:t>If you ask it to ... they may generate text that, in their lens, is the best continuation to this question. </a:t>
            </a:r>
          </a:p>
          <a:p>
            <a:endParaRPr lang="en-US" dirty="0"/>
          </a:p>
          <a:p>
            <a:r>
              <a:rPr lang="en-US" dirty="0"/>
              <a:t>And that is because there is a disconnect between the pre-training objective and user intents. </a:t>
            </a:r>
          </a:p>
          <a:p>
            <a:r>
              <a:rPr lang="en-US" dirty="0"/>
              <a:t>In other words, Language models (off-the-shelf, after being pre-trained on unlabeled data) are not yet aligned with user intents.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35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brings up a question of ... </a:t>
            </a:r>
          </a:p>
          <a:p>
            <a:endParaRPr lang="en-US" dirty="0"/>
          </a:p>
          <a:p>
            <a:r>
              <a:rPr lang="en-US" dirty="0"/>
              <a:t>And there have been a few approaches that I will briefly review.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4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approach is behavior cloning or good-old supervised learning on labeled data. </a:t>
            </a:r>
          </a:p>
          <a:p>
            <a:r>
              <a:rPr lang="en-US" dirty="0"/>
              <a:t>You annotate a collection of input instructions and their desired outputs and train your model on it. </a:t>
            </a:r>
          </a:p>
          <a:p>
            <a:endParaRPr lang="en-US" dirty="0"/>
          </a:p>
          <a:p>
            <a:r>
              <a:rPr lang="en-US" dirty="0"/>
              <a:t>And the hope is that this model would generalize to new, unseen instructions. </a:t>
            </a:r>
          </a:p>
          <a:p>
            <a:endParaRPr lang="en-US" dirty="0"/>
          </a:p>
          <a:p>
            <a:r>
              <a:rPr lang="en-US" dirty="0"/>
              <a:t>This works to some extent. However, it has limitations.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94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”behavior cloning” is a great starting point for enabling models to follow human instructions,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resulting models are often brittle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outputs are also boring and have limited creativity.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reason is that these models are trained to mimic human supervision word-by-word. In their training, there is no room for creative generation.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model that results from behavior cloning is, at most, as good as the training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67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E101A"/>
                </a:solidFill>
                <a:effectLst/>
              </a:rPr>
              <a:t>The alternative that the field has pursued is Reinforcement from Human Ranking feedback.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E101A"/>
                </a:solidFill>
                <a:effectLst/>
              </a:rPr>
              <a:t>This is done in two stages: 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We first train a reward model that can mimic human ratings for various outputs. 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And then, given this reward model, we train a language model to generate outputs that maximize the score obtained from the reward model.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E101A"/>
                </a:solidFill>
                <a:effectLst/>
              </a:rPr>
              <a:t>-</a:t>
            </a:r>
            <a:r>
              <a:rPr lang="en-US" b="1" dirty="0">
                <a:solidFill>
                  <a:srgbClr val="0E101A"/>
                </a:solidFill>
                <a:effectLst/>
              </a:rPr>
              <a:t> RL is much harder than supervised training </a:t>
            </a:r>
            <a:r>
              <a:rPr lang="en-US" dirty="0">
                <a:solidFill>
                  <a:srgbClr val="0E101A"/>
                </a:solidFill>
                <a:effectLst/>
              </a:rPr>
              <a:t>for various technical reasons.</a:t>
            </a:r>
            <a:br>
              <a:rPr lang="en-US" dirty="0">
                <a:solidFill>
                  <a:srgbClr val="0E101A"/>
                </a:solidFill>
                <a:effectLst/>
              </a:rPr>
            </a:br>
            <a:r>
              <a:rPr lang="en-US" dirty="0">
                <a:solidFill>
                  <a:srgbClr val="0E101A"/>
                </a:solidFill>
                <a:effectLst/>
              </a:rPr>
              <a:t>  - But setting those aside, it is a good approach to further improving models that </a:t>
            </a:r>
            <a:r>
              <a:rPr lang="en-US" dirty="0" err="1">
                <a:solidFill>
                  <a:srgbClr val="0E101A"/>
                </a:solidFill>
                <a:effectLst/>
              </a:rPr>
              <a:t>kinda</a:t>
            </a:r>
            <a:r>
              <a:rPr lang="en-US" dirty="0">
                <a:solidFill>
                  <a:srgbClr val="0E101A"/>
                </a:solidFill>
                <a:effectLst/>
              </a:rPr>
              <a:t> know how how to follow instructions.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E101A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all these together, we get this recipe for building our ChatGPT in our kitchens…. </a:t>
            </a:r>
          </a:p>
          <a:p>
            <a:endParaRPr lang="en-US" dirty="0"/>
          </a:p>
          <a:p>
            <a:r>
              <a:rPr lang="en-US" dirty="0"/>
              <a:t>The issue with this pipeline is its latter stages require human annotation. </a:t>
            </a:r>
          </a:p>
          <a:p>
            <a:r>
              <a:rPr lang="en-US" dirty="0"/>
              <a:t>Human annotations can be difficult and costly to collect.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88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9c246542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9c246542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This motivates us to think about different ways to reduce our reliance on humans and instead use LLMs themselves to align them. 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624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9c246542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9c246542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the goal is to build a good generalist agent, given a vanilla language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the goal is to reduce the reliance on human supervision and rely more on the model’s own feedback.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would note that here we don't intend to fully replace humans. Obviously, “there's no free lunch” – you need to make assumptions or human feedback to make the problem well-defined. That’s just a necessity.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intuition is that the pre-trained models are well-read about the world.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•They have seen various articulations of human intentions. If we give them just a few examples, they should be able to extra-populate our intents and answers.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615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47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live in an interesting era. We are at a point where we dreamed of years ago. </a:t>
            </a:r>
          </a:p>
          <a:p>
            <a:r>
              <a:rPr lang="en-US" dirty="0"/>
              <a:t>Language models that are remarkably capable at many important NLP task.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03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9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60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8359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07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165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9c2465423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9c2465423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me recap what we discussed: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Self-Instruct: A framework for using LLM itself bootstrap alignment data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By running this framework, we can reduce the reliance on human annotations in “alignment”.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This works because LLMs can expand upon examples and diversify the labeled data. 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release of this work, there has been a major adoption: </a:t>
            </a:r>
          </a:p>
          <a:p>
            <a:r>
              <a:rPr lang="en-US" dirty="0"/>
              <a:t>- There have been multiple open-source models that have adopted “Self-Instruct”-like data generation process.</a:t>
            </a:r>
          </a:p>
          <a:p>
            <a:r>
              <a:rPr lang="en-US" dirty="0"/>
              <a:t>- Furthermore, follow-up extensions skip the data generation step and directly use the LLM as a reward model for alignment.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93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the bad news is that, despite all these are great advances, there are fundamental bottlenecks in all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several ones that I would like to point out quickly: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Using model feedback amplifies existing biases in the model, which is a concern for their safety.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But more concerning is that, the model’s ability to diversify human annotations is limited. Why?</a:t>
            </a:r>
            <a:br>
              <a:rPr lang="en-US" dirty="0"/>
            </a:br>
            <a:r>
              <a:rPr lang="en-US" dirty="0"/>
              <a:t> - Model generations are limited to the implicit boundaries defined by the “seed” human annotations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Because LLMs work best in high-data regimes. Various studies, including ours, have shown a direct relationship between model accuracy and the popularity/frequency of the inputs in pre-training. Their quality will be low when the input instructions are observed less in their pre-training.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all to say that, training with self-feedback (despite its potentials) is unlikely to be the path to the moon.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6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setup is simple: </a:t>
            </a:r>
          </a:p>
          <a:p>
            <a:r>
              <a:rPr lang="en-US" dirty="0"/>
              <a:t>-Imagine we have a aligned language model such as GPT4. </a:t>
            </a:r>
          </a:p>
          <a:p>
            <a:r>
              <a:rPr lang="en-US" dirty="0"/>
              <a:t>-Can this model use its own inference time feedback to revise its prior generations?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-There have been papers with this motivation in the past few months. </a:t>
            </a:r>
          </a:p>
          <a:p>
            <a:r>
              <a:rPr lang="en-US" dirty="0"/>
              <a:t>-These papers show that the models can self-improve with their feedback. </a:t>
            </a:r>
          </a:p>
          <a:p>
            <a:r>
              <a:rPr lang="en-US" dirty="0"/>
              <a:t>-However, these works use various simplifying assumptions. For example, engineering their prompts for specific tasks or using an oracle that can tell the model whether the given answer is correct. 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-For these reasons, we are suspicious of these claims. </a:t>
            </a:r>
          </a:p>
          <a:p>
            <a:r>
              <a:rPr lang="en-US" dirty="0"/>
              <a:t>-And hence,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660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Hence, we formulated a study to measure LLM’s ability to self-refine.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paper should be on </a:t>
            </a:r>
            <a:r>
              <a:rPr lang="en-US" dirty="0" err="1"/>
              <a:t>arxiv</a:t>
            </a:r>
            <a:r>
              <a:rPr lang="en-US" dirty="0"/>
              <a:t> next week.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97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taken from the GPT4 tech report released about a year ago. </a:t>
            </a:r>
          </a:p>
          <a:p>
            <a:r>
              <a:rPr lang="en-US" dirty="0"/>
              <a:t>In this example, the model is capable of reading elaborate instructions and generating a corresponding figure. It's just wonderful!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61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make the evaluation setup concrete. </a:t>
            </a:r>
          </a:p>
          <a:p>
            <a:r>
              <a:rPr lang="en-US" dirty="0"/>
              <a:t>- We are given a question</a:t>
            </a:r>
          </a:p>
          <a:p>
            <a:r>
              <a:rPr lang="en-US" dirty="0"/>
              <a:t>- Given this question, LM generates two or more answers. (let's call this "generation")</a:t>
            </a:r>
          </a:p>
          <a:p>
            <a:r>
              <a:rPr lang="en-US" dirty="0"/>
              <a:t>- Subsequently, among these previously generated answers, LM selects the best one (let's call this "discrimination"). </a:t>
            </a:r>
          </a:p>
          <a:p>
            <a:endParaRPr lang="en-US" dirty="0"/>
          </a:p>
          <a:p>
            <a:r>
              <a:rPr lang="en-US" dirty="0"/>
              <a:t>Intuitively, for LMs to Self-Refine their generation, their ability to discriminate should be better than their ability to generate the initial responses.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06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just make the evaluation setup more concrete with an example. </a:t>
            </a:r>
          </a:p>
          <a:p>
            <a:r>
              <a:rPr lang="en-US" dirty="0"/>
              <a:t>Given a question, we sample multiple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279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-We then figure out which of the answers are correct or not. Here, they're shown based on color-coding. And measure generation accuracy based on that. </a:t>
            </a:r>
          </a:p>
          <a:p>
            <a:r>
              <a:rPr lang="en-US" dirty="0"/>
              <a:t>- Then, given a list of candidate answers, we create a discrimination prompt for choosing the best candidate, feed it to LM, sample responses, and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59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measure the accuracy of the selected responses. Which gives us the discrimination accuracy. </a:t>
            </a:r>
          </a:p>
          <a:p>
            <a:r>
              <a:rPr lang="en-US" dirty="0"/>
              <a:t>That’s the overall discrimination accuracy.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30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31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one such evaluation on three different datasets via LLAMA-2 70B parameters. </a:t>
            </a:r>
          </a:p>
          <a:p>
            <a:r>
              <a:rPr lang="en-US" dirty="0"/>
              <a:t>As you can see, there is no evidence that discriminating among candidates is necessarily easier than generating answers. </a:t>
            </a:r>
          </a:p>
          <a:p>
            <a:r>
              <a:rPr lang="en-US" dirty="0"/>
              <a:t>In fact, in some cases, the generation accuracy is even higher! </a:t>
            </a:r>
          </a:p>
          <a:p>
            <a:endParaRPr lang="en-US" dirty="0"/>
          </a:p>
          <a:p>
            <a:r>
              <a:rPr lang="en-US" dirty="0"/>
              <a:t>What if this is a fluke specific to LLAMA-2?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03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evaluated it on 4 different models. </a:t>
            </a:r>
          </a:p>
          <a:p>
            <a:r>
              <a:rPr lang="en-US" dirty="0"/>
              <a:t>And the result is again the same: There is no evidence that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74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case? Why is ”Discrimination” not Easier than “Generation”?</a:t>
            </a:r>
          </a:p>
          <a:p>
            <a:endParaRPr lang="en-US" dirty="0"/>
          </a:p>
          <a:p>
            <a:r>
              <a:rPr lang="en-US" dirty="0"/>
              <a:t>We have a bunch of sub-hypothesis: </a:t>
            </a:r>
          </a:p>
          <a:p>
            <a:r>
              <a:rPr lang="en-US" dirty="0"/>
              <a:t> - One hypothesis is that the Pre-training objective (next-token prediction) benefits generation more.</a:t>
            </a:r>
          </a:p>
          <a:p>
            <a:r>
              <a:rPr lang="en-US" dirty="0"/>
              <a:t> - Another hypothesis is that the alignment datasets (many of which are not public) are skewed toward generative tasks. That’s just the data bias. </a:t>
            </a:r>
          </a:p>
          <a:p>
            <a:r>
              <a:rPr lang="en-US" dirty="0"/>
              <a:t>- Finally, this can be an artifact of LLMs'  length generalization bias. Shorter prompts tend to be preferred over longer ones. </a:t>
            </a:r>
          </a:p>
          <a:p>
            <a:endParaRPr lang="en-US" dirty="0"/>
          </a:p>
          <a:p>
            <a:r>
              <a:rPr lang="en-US" dirty="0"/>
              <a:t>In our paper, we discuss these more extensively and do some analysis. But ultimately, we can’t pinpoint exactly any of them as the key underlying reason.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666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 </a:t>
            </a:r>
          </a:p>
          <a:p>
            <a:endParaRPr lang="en-US" dirty="0"/>
          </a:p>
          <a:p>
            <a:r>
              <a:rPr lang="en-US" dirty="0"/>
              <a:t>The motivation for this study was, whether LLMs can enjoy inference-time self-improvements. </a:t>
            </a:r>
          </a:p>
          <a:p>
            <a:endParaRPr lang="en-US" dirty="0"/>
          </a:p>
          <a:p>
            <a:r>
              <a:rPr lang="en-US" dirty="0"/>
              <a:t>we do not see any evidence that inference-time refinement of answers leads to consistent gains.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 would also highlight two parallel works that came out in the past few months with a similar finding but a different experimental setting.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19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tie things together, let me return to this slide I started with. </a:t>
            </a:r>
          </a:p>
          <a:p>
            <a:r>
              <a:rPr lang="en-US" dirty="0"/>
              <a:t>We explored using self-feedback for two stages, </a:t>
            </a:r>
          </a:p>
          <a:p>
            <a:endParaRPr lang="en-US" dirty="0"/>
          </a:p>
          <a:p>
            <a:r>
              <a:rPr lang="en-US" dirty="0"/>
              <a:t>- At training models, some success here, but as I mentioned, there are fundamental bottlenecks. </a:t>
            </a:r>
          </a:p>
          <a:p>
            <a:r>
              <a:rPr lang="en-US" dirty="0"/>
              <a:t>-We also talked about inference-time self-feedback. And as we just discussed, there is no evidence of significant improvements during the inference time.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-So, in summary, ladies and gentlemen, based on our current technology there is no evidence that we can grow chatbots out of thin air indefinitely. </a:t>
            </a:r>
          </a:p>
          <a:p>
            <a:r>
              <a:rPr lang="en-US" dirty="0"/>
              <a:t>-Can this change in the future? Of course. For that to happen, we need a fundamental paradigm shift in our model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7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Moreover, we observed the remarkable improvement in model performances, when they’re forced to detail their rationale.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015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take a step back and look at the recent successes of AI, beyond just pre-training, the rest always relies on “assumptions.” </a:t>
            </a:r>
          </a:p>
          <a:p>
            <a:r>
              <a:rPr lang="en-US" dirty="0"/>
              <a:t>For example, </a:t>
            </a:r>
          </a:p>
          <a:p>
            <a:r>
              <a:rPr lang="en-US" dirty="0"/>
              <a:t>- the assumption that the task you’re about to solve has been observed somewhere in the pre-training data. </a:t>
            </a:r>
          </a:p>
          <a:p>
            <a:r>
              <a:rPr lang="en-US" dirty="0"/>
              <a:t>- Or assumptions about how detailed a response you need. </a:t>
            </a:r>
          </a:p>
          <a:p>
            <a:r>
              <a:rPr lang="en-US" dirty="0"/>
              <a:t>- Every time you do prompt engineering, you’re encoding more and more of your assumptions into the model. </a:t>
            </a:r>
          </a:p>
          <a:p>
            <a:endParaRPr lang="en-US" dirty="0"/>
          </a:p>
          <a:p>
            <a:r>
              <a:rPr lang="en-US" dirty="0"/>
              <a:t>- And assumptions are good for making things work. </a:t>
            </a:r>
          </a:p>
          <a:p>
            <a:r>
              <a:rPr lang="en-US" dirty="0"/>
              <a:t>- However, assumptions also create boundaries for what you can expect from your model. </a:t>
            </a:r>
          </a:p>
          <a:p>
            <a:r>
              <a:rPr lang="en-US" dirty="0"/>
              <a:t>- Relatedly, half a century ago, Pablo Picasso once said: </a:t>
            </a:r>
          </a:p>
          <a:p>
            <a:r>
              <a:rPr lang="en-US" dirty="0"/>
              <a:t>….. </a:t>
            </a:r>
          </a:p>
          <a:p>
            <a:r>
              <a:rPr lang="en-US" dirty="0"/>
              <a:t>- Meaning that computers (then and now) can solve a problem if you define it for them via assumptions.</a:t>
            </a:r>
          </a:p>
          <a:p>
            <a:r>
              <a:rPr lang="en-US" dirty="0"/>
              <a:t>- But maybe the difficult part is defining the question. It takes genius and creativity to define good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531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leave you with one message: intelligence remains a moving target. </a:t>
            </a:r>
          </a:p>
          <a:p>
            <a:r>
              <a:rPr lang="en-US" dirty="0"/>
              <a:t>Every step forward, we realize that new challenges were not obvious before. </a:t>
            </a:r>
          </a:p>
          <a:p>
            <a:r>
              <a:rPr lang="en-US" dirty="0"/>
              <a:t>And means that academic environments like Hopkins will need to play a big role in leading the way forward. </a:t>
            </a:r>
          </a:p>
          <a:p>
            <a:endParaRPr lang="en-US" dirty="0"/>
          </a:p>
          <a:p>
            <a:r>
              <a:rPr lang="en-US" dirty="0"/>
              <a:t>I’ll stop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8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E101A"/>
                </a:solidFill>
                <a:effectLst/>
              </a:rPr>
              <a:t>These successes have prompted the field to raise an interesting question: </a:t>
            </a:r>
            <a:r>
              <a:rPr lang="en-US" i="1" dirty="0">
                <a:solidFill>
                  <a:srgbClr val="0E101A"/>
                </a:solidFill>
                <a:effectLst/>
              </a:rPr>
              <a:t>whether LLMs can self-improve</a:t>
            </a:r>
            <a:r>
              <a:rPr lang="en-US" dirty="0">
                <a:solidFill>
                  <a:srgbClr val="0E101A"/>
                </a:solidFill>
                <a:effectLst/>
              </a:rPr>
              <a:t>. 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Some early results from last year suggested that this might be possible. 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In parallel, open-source libraries such as Auto-GPT garnered massive attention on the promise of building self-improving AI agents. 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A utopia for those who aspired to build intelligent systems. 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And a dystopia for those worried about the increasingly powerful AI systems, especially if such gains get out of our control.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84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today, briefly, I would like to revisit the idea of growing language models, with their own feedback.</a:t>
            </a:r>
          </a:p>
          <a:p>
            <a:r>
              <a:rPr lang="en-US" dirty="0"/>
              <a:t>Specifically, we will look into two settings: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Self-feedback during the training time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Self-feedback during the inference time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50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 me start with a little background, to ensure we're all on the same page. </a:t>
            </a:r>
          </a:p>
          <a:p>
            <a:endParaRPr lang="en-US" dirty="0"/>
          </a:p>
          <a:p>
            <a:r>
              <a:rPr lang="en-US" dirty="0"/>
              <a:t>The hero of the day, language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They’re compression engines that are trained to denoise their input.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15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already have a lot of knowledge about the world. </a:t>
            </a:r>
          </a:p>
          <a:p>
            <a:r>
              <a:rPr lang="en-US" dirty="0"/>
              <a:t>For example, Johns Hopkins University is located in 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something extra to this if you like</a:t>
            </a:r>
          </a:p>
        </p:txBody>
      </p:sp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38F4E-C287-2836-630C-203C88D54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7A92-5EF2-F5B5-406A-8A6E16952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ADF71D-1518-5EC2-1E2E-C1D0C164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Book" panose="02000503020000020003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Avenir Book" panose="02000503020000020003" pitchFamily="2" charset="0"/>
                <a:ea typeface="Avenir Book" panose="02000503020000020003" pitchFamily="2" charset="0"/>
                <a:cs typeface="Avenir Book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70" lvl="0" indent="-457178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40" lvl="1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151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694" r:id="rId5"/>
    <p:sldLayoutId id="2147483716" r:id="rId6"/>
    <p:sldLayoutId id="2147483706" r:id="rId7"/>
    <p:sldLayoutId id="2147483710" r:id="rId8"/>
    <p:sldLayoutId id="2147483729" r:id="rId9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C5_10501E9A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11_B94C399E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arxiv.org/abs/2212.10560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17" y="2257716"/>
            <a:ext cx="11658600" cy="1909762"/>
          </a:xfrm>
        </p:spPr>
        <p:txBody>
          <a:bodyPr/>
          <a:lstStyle/>
          <a:p>
            <a:pPr algn="ctr"/>
            <a:r>
              <a:rPr lang="en-US" sz="2800" dirty="0"/>
              <a:t>Growing Chatbots Out of Thin-Air: </a:t>
            </a:r>
            <a:br>
              <a:rPr lang="en-US" sz="2800" dirty="0"/>
            </a:br>
            <a:r>
              <a:rPr lang="en-US" sz="4400" dirty="0"/>
              <a:t>Opportunities and Limits of </a:t>
            </a:r>
            <a:br>
              <a:rPr lang="en-US" sz="4400" dirty="0"/>
            </a:br>
            <a:r>
              <a:rPr lang="en-US" sz="4400" dirty="0"/>
              <a:t>Language Models for Guiding Themselves</a:t>
            </a:r>
            <a:endParaRPr lang="en-US" sz="1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455" y="4740827"/>
            <a:ext cx="8551090" cy="834038"/>
          </a:xfrm>
        </p:spPr>
        <p:txBody>
          <a:bodyPr/>
          <a:lstStyle/>
          <a:p>
            <a:pPr algn="ctr"/>
            <a:r>
              <a:rPr lang="en-US" dirty="0"/>
              <a:t>Daniel </a:t>
            </a:r>
            <a:r>
              <a:rPr lang="en-US" dirty="0" err="1"/>
              <a:t>Khashabi</a:t>
            </a:r>
            <a:endParaRPr lang="en-US" sz="2800" dirty="0"/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07C99FA7-A1B1-DAAF-5F40-2355371527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381" y="5249766"/>
            <a:ext cx="5329238" cy="1444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580827" y="3332775"/>
            <a:ext cx="2748567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Johns Hopkins University is in _______.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Baltimore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1A5D904-2C7A-3A4B-4B04-A122789C7F20}"/>
              </a:ext>
            </a:extLst>
          </p:cNvPr>
          <p:cNvSpPr/>
          <p:nvPr/>
        </p:nvSpPr>
        <p:spPr>
          <a:xfrm>
            <a:off x="5070376" y="4926981"/>
            <a:ext cx="2748567" cy="800286"/>
          </a:xfrm>
          <a:prstGeom prst="wedgeRoundRectCallout">
            <a:avLst>
              <a:gd name="adj1" fmla="val -17510"/>
              <a:gd name="adj2" fmla="val -76640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Simple facts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0EA2F-0F3F-B47B-8F78-AADE22B2122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56805696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72" y="365125"/>
            <a:ext cx="12062322" cy="1325563"/>
          </a:xfrm>
        </p:spPr>
        <p:txBody>
          <a:bodyPr/>
          <a:lstStyle/>
          <a:p>
            <a:r>
              <a:rPr lang="en-US" sz="3900" dirty="0"/>
              <a:t>Language Modeling </a:t>
            </a:r>
            <a:r>
              <a:rPr lang="en-US" sz="3900" dirty="0">
                <a:cs typeface="Calibri"/>
              </a:rPr>
              <a:t>≠</a:t>
            </a:r>
            <a:r>
              <a:rPr lang="en-US" sz="3900" dirty="0"/>
              <a:t> Following User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379349" y="3069303"/>
            <a:ext cx="2950045" cy="11764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2" y="2718418"/>
            <a:ext cx="4209617" cy="1977568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black-holes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big bang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….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F4E2-7EC4-B9C8-653F-7F9DFBD57693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02DDD5-95D4-03DE-EDA5-732B878D1D21}"/>
              </a:ext>
            </a:extLst>
          </p:cNvPr>
          <p:cNvSpPr/>
          <p:nvPr/>
        </p:nvSpPr>
        <p:spPr>
          <a:xfrm>
            <a:off x="641266" y="5471602"/>
            <a:ext cx="10953527" cy="7432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LMs</a:t>
            </a:r>
            <a:r>
              <a:rPr lang="en-US" sz="38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1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are</a:t>
            </a:r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not “aligned”</a:t>
            </a:r>
            <a:r>
              <a:rPr lang="en-US" sz="3800" spc="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with</a:t>
            </a:r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5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user </a:t>
            </a:r>
            <a:r>
              <a:rPr lang="en-US" sz="3800" spc="-15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intents</a:t>
            </a:r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[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Ouyang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et</a:t>
            </a:r>
            <a:r>
              <a:rPr lang="en-US" sz="1600" u="heavy" spc="-20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al.,</a:t>
            </a:r>
            <a:r>
              <a:rPr lang="en-US" sz="1600" u="heavy" spc="-5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2022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]</a:t>
            </a:r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.</a:t>
            </a:r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71D71-1BEA-3F98-773F-F0DDD13A77B2}"/>
              </a:ext>
            </a:extLst>
          </p:cNvPr>
          <p:cNvSpPr txBox="1"/>
          <p:nvPr/>
        </p:nvSpPr>
        <p:spPr>
          <a:xfrm>
            <a:off x="416277" y="6553311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Training language models to follow instructions with human feedback, Ouyang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2963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871816-2C14-73BA-F0E6-877B16A1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7742"/>
            <a:ext cx="12192000" cy="2618000"/>
          </a:xfrm>
        </p:spPr>
        <p:txBody>
          <a:bodyPr>
            <a:noAutofit/>
          </a:bodyPr>
          <a:lstStyle/>
          <a:p>
            <a:r>
              <a:rPr lang="en-US" sz="6400" dirty="0"/>
              <a:t>How do we “align” LMs with our articulated intents?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47FD0-0027-4085-4242-362E00E06CE9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38208579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Behavior Cloning </a:t>
            </a:r>
            <a:r>
              <a:rPr lang="en-US" sz="2200" dirty="0"/>
              <a:t>(Supervised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0DAA81-E585-D89C-F9A7-2829E5AE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6BF7D7-9EB4-4940-8881-F648B214EEDF}"/>
              </a:ext>
            </a:extLst>
          </p:cNvPr>
          <p:cNvGrpSpPr/>
          <p:nvPr/>
        </p:nvGrpSpPr>
        <p:grpSpPr>
          <a:xfrm>
            <a:off x="760712" y="1479591"/>
            <a:ext cx="9593451" cy="4873492"/>
            <a:chOff x="750225" y="1185878"/>
            <a:chExt cx="7268442" cy="365590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0D4D64B3-1222-3AD1-5A52-A272AACE279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225" y="3746533"/>
              <a:ext cx="7268442" cy="1095248"/>
            </a:xfrm>
            <a:prstGeom prst="rect">
              <a:avLst/>
            </a:prstGeom>
          </p:spPr>
        </p:pic>
        <p:grpSp>
          <p:nvGrpSpPr>
            <p:cNvPr id="18" name="object 3">
              <a:extLst>
                <a:ext uri="{FF2B5EF4-FFF2-40B4-BE49-F238E27FC236}">
                  <a16:creationId xmlns:a16="http://schemas.microsoft.com/office/drawing/2014/main" id="{C666F1ED-752C-A5DD-000B-ABF178D8256F}"/>
                </a:ext>
              </a:extLst>
            </p:cNvPr>
            <p:cNvGrpSpPr/>
            <p:nvPr/>
          </p:nvGrpSpPr>
          <p:grpSpPr>
            <a:xfrm>
              <a:off x="821751" y="1185878"/>
              <a:ext cx="7046129" cy="2567238"/>
              <a:chOff x="1254263" y="1339596"/>
              <a:chExt cx="9394839" cy="3422985"/>
            </a:xfrm>
          </p:grpSpPr>
          <p:pic>
            <p:nvPicPr>
              <p:cNvPr id="19" name="object 4">
                <a:extLst>
                  <a:ext uri="{FF2B5EF4-FFF2-40B4-BE49-F238E27FC236}">
                    <a16:creationId xmlns:a16="http://schemas.microsoft.com/office/drawing/2014/main" id="{6A989908-E3F2-AB05-E4B3-7E38A08D06E6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1851" y="1462403"/>
                <a:ext cx="9207251" cy="3271140"/>
              </a:xfrm>
              <a:prstGeom prst="rect">
                <a:avLst/>
              </a:prstGeom>
            </p:spPr>
          </p:pic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7AEE1022-22E2-B13C-F788-BFCBE2A8B314}"/>
                  </a:ext>
                </a:extLst>
              </p:cNvPr>
              <p:cNvSpPr/>
              <p:nvPr/>
            </p:nvSpPr>
            <p:spPr>
              <a:xfrm>
                <a:off x="2077211" y="1339596"/>
                <a:ext cx="2493645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493645" h="378460">
                    <a:moveTo>
                      <a:pt x="2493264" y="0"/>
                    </a:moveTo>
                    <a:lnTo>
                      <a:pt x="0" y="0"/>
                    </a:lnTo>
                    <a:lnTo>
                      <a:pt x="0" y="377951"/>
                    </a:lnTo>
                    <a:lnTo>
                      <a:pt x="2493264" y="377951"/>
                    </a:lnTo>
                    <a:lnTo>
                      <a:pt x="249326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1" name="object 6">
                <a:extLst>
                  <a:ext uri="{FF2B5EF4-FFF2-40B4-BE49-F238E27FC236}">
                    <a16:creationId xmlns:a16="http://schemas.microsoft.com/office/drawing/2014/main" id="{8D17BD34-BBA8-9E24-57E5-62335B363456}"/>
                  </a:ext>
                </a:extLst>
              </p:cNvPr>
              <p:cNvSpPr/>
              <p:nvPr/>
            </p:nvSpPr>
            <p:spPr>
              <a:xfrm>
                <a:off x="2077211" y="1339596"/>
                <a:ext cx="2493645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493645" h="378460">
                    <a:moveTo>
                      <a:pt x="0" y="377951"/>
                    </a:moveTo>
                    <a:lnTo>
                      <a:pt x="2493264" y="377951"/>
                    </a:lnTo>
                    <a:lnTo>
                      <a:pt x="2493264" y="0"/>
                    </a:lnTo>
                    <a:lnTo>
                      <a:pt x="0" y="0"/>
                    </a:lnTo>
                    <a:lnTo>
                      <a:pt x="0" y="377951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2" name="object 7">
                <a:extLst>
                  <a:ext uri="{FF2B5EF4-FFF2-40B4-BE49-F238E27FC236}">
                    <a16:creationId xmlns:a16="http://schemas.microsoft.com/office/drawing/2014/main" id="{C59FF68A-69AB-9C79-E522-B196533C7511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2712720" y="0"/>
                    </a:moveTo>
                    <a:lnTo>
                      <a:pt x="0" y="0"/>
                    </a:lnTo>
                    <a:lnTo>
                      <a:pt x="0" y="227075"/>
                    </a:lnTo>
                    <a:lnTo>
                      <a:pt x="2712720" y="227075"/>
                    </a:lnTo>
                    <a:lnTo>
                      <a:pt x="27127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F17941BC-15A8-9E59-4409-659DA4057B0E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0" y="227075"/>
                    </a:moveTo>
                    <a:lnTo>
                      <a:pt x="2712720" y="227075"/>
                    </a:lnTo>
                    <a:lnTo>
                      <a:pt x="2712720" y="0"/>
                    </a:lnTo>
                    <a:lnTo>
                      <a:pt x="0" y="0"/>
                    </a:lnTo>
                    <a:lnTo>
                      <a:pt x="0" y="227075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4" name="object 9">
                <a:extLst>
                  <a:ext uri="{FF2B5EF4-FFF2-40B4-BE49-F238E27FC236}">
                    <a16:creationId xmlns:a16="http://schemas.microsoft.com/office/drawing/2014/main" id="{A4F0997C-A2F9-E60D-7E8F-C682CF2510D9}"/>
                  </a:ext>
                </a:extLst>
              </p:cNvPr>
              <p:cNvSpPr/>
              <p:nvPr/>
            </p:nvSpPr>
            <p:spPr>
              <a:xfrm>
                <a:off x="1254263" y="4457780"/>
                <a:ext cx="4114799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4114800" h="304800">
                    <a:moveTo>
                      <a:pt x="4114800" y="0"/>
                    </a:moveTo>
                    <a:lnTo>
                      <a:pt x="0" y="0"/>
                    </a:lnTo>
                    <a:lnTo>
                      <a:pt x="0" y="304800"/>
                    </a:lnTo>
                    <a:lnTo>
                      <a:pt x="4114800" y="304800"/>
                    </a:lnTo>
                    <a:lnTo>
                      <a:pt x="4114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</p:grp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39484" y="6585671"/>
            <a:ext cx="118200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McCann et al., 2019, Weller et al. 2020. Mishra et al. 2021; Wang et al. 2022, 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Sanh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2022; Wei et al., 2022, Chung et al. 2022, many others 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D70A8BB-5D15-4EA4-87F2-E1A5ED94924C}"/>
              </a:ext>
            </a:extLst>
          </p:cNvPr>
          <p:cNvSpPr txBox="1">
            <a:spLocks/>
          </p:cNvSpPr>
          <p:nvPr/>
        </p:nvSpPr>
        <p:spPr bwMode="auto">
          <a:xfrm>
            <a:off x="232475" y="1428864"/>
            <a:ext cx="11955361" cy="506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2400" spc="-5" dirty="0">
                <a:cs typeface="Calibri"/>
              </a:rPr>
              <a:t> Collect</a:t>
            </a:r>
            <a:r>
              <a:rPr lang="en-US" sz="2400" spc="-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examples</a:t>
            </a:r>
            <a:r>
              <a:rPr lang="en-US" sz="2400" spc="2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of</a:t>
            </a:r>
            <a:r>
              <a:rPr lang="en-US" sz="2400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(instruction,</a:t>
            </a:r>
            <a:r>
              <a:rPr lang="en-US" sz="2400" spc="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output)</a:t>
            </a:r>
            <a:r>
              <a:rPr lang="en-US" sz="2400" spc="2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pairs</a:t>
            </a:r>
            <a:r>
              <a:rPr lang="en-US" sz="2400" dirty="0">
                <a:cs typeface="Calibri"/>
              </a:rPr>
              <a:t> across</a:t>
            </a:r>
            <a:r>
              <a:rPr lang="en-US" sz="2400" spc="-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many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tasks</a:t>
            </a:r>
            <a:r>
              <a:rPr lang="en-US" sz="2400" spc="1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and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finetune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</a:t>
            </a:r>
            <a:r>
              <a:rPr lang="en-US" sz="2400" spc="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LM</a:t>
            </a: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endParaRPr lang="en-US" sz="2400" spc="-5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spc="-5" dirty="0">
                <a:cs typeface="Calibri"/>
              </a:rPr>
              <a:t>2. Evaluate</a:t>
            </a:r>
            <a:r>
              <a:rPr lang="en-US" sz="2400" spc="-31" dirty="0">
                <a:cs typeface="Calibri"/>
              </a:rPr>
              <a:t> LM </a:t>
            </a:r>
            <a:r>
              <a:rPr lang="en-US" sz="2400" spc="-5" dirty="0">
                <a:cs typeface="Calibri"/>
              </a:rPr>
              <a:t>on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unseen</a:t>
            </a:r>
            <a:r>
              <a:rPr lang="en-US" sz="2400" spc="-1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tasks</a:t>
            </a:r>
          </a:p>
          <a:p>
            <a:pPr>
              <a:buFont typeface="+mj-lt"/>
              <a:buAutoNum type="arabicPeriod"/>
            </a:pPr>
            <a:endParaRPr lang="en-US" sz="2400" spc="-5" dirty="0">
              <a:cs typeface="Calibri"/>
            </a:endParaRPr>
          </a:p>
          <a:p>
            <a:pPr>
              <a:buFont typeface="+mj-lt"/>
              <a:buAutoNum type="arabicPeriod"/>
            </a:pPr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082BB-239D-1F37-4AC3-80AD370610CD}"/>
              </a:ext>
            </a:extLst>
          </p:cNvPr>
          <p:cNvGrpSpPr/>
          <p:nvPr/>
        </p:nvGrpSpPr>
        <p:grpSpPr>
          <a:xfrm>
            <a:off x="5070375" y="3706233"/>
            <a:ext cx="1967125" cy="1262671"/>
            <a:chOff x="5070375" y="3814719"/>
            <a:chExt cx="1967125" cy="126267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72E53D-7141-0415-E663-29AD25432A3D}"/>
                </a:ext>
              </a:extLst>
            </p:cNvPr>
            <p:cNvSpPr/>
            <p:nvPr/>
          </p:nvSpPr>
          <p:spPr>
            <a:xfrm>
              <a:off x="5300419" y="3814719"/>
              <a:ext cx="1483640" cy="12626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EDA8C6-E6BD-5202-B322-B33491466137}"/>
                </a:ext>
              </a:extLst>
            </p:cNvPr>
            <p:cNvSpPr txBox="1"/>
            <p:nvPr/>
          </p:nvSpPr>
          <p:spPr>
            <a:xfrm>
              <a:off x="5070375" y="3978328"/>
              <a:ext cx="19671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964E3FE-A823-E95D-7EDE-80AEC29DAA6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73686170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Behavior Cloning </a:t>
            </a:r>
            <a:r>
              <a:rPr lang="en-US" sz="2200" dirty="0"/>
              <a:t>(Supervised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0DAA81-E585-D89C-F9A7-2829E5AE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Brittle and sensitive to instruction wordings</a:t>
            </a:r>
          </a:p>
          <a:p>
            <a:r>
              <a:rPr lang="en-US" dirty="0"/>
              <a:t>Incentivizes word-by-word rote learning =&gt; </a:t>
            </a:r>
            <a:r>
              <a:rPr lang="en-US" dirty="0">
                <a:solidFill>
                  <a:srgbClr val="C00000"/>
                </a:solidFill>
              </a:rPr>
              <a:t>limits creativity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resulting models’ </a:t>
            </a:r>
            <a:r>
              <a:rPr lang="en-US" dirty="0">
                <a:solidFill>
                  <a:srgbClr val="C00000"/>
                </a:solidFill>
              </a:rPr>
              <a:t>generality/creativity</a:t>
            </a:r>
            <a:r>
              <a:rPr lang="en-US" dirty="0"/>
              <a:t> is bounded by that of </a:t>
            </a:r>
            <a:r>
              <a:rPr lang="en-US" dirty="0">
                <a:solidFill>
                  <a:srgbClr val="C00000"/>
                </a:solidFill>
              </a:rPr>
              <a:t>their supervision data</a:t>
            </a:r>
            <a:r>
              <a:rPr lang="en-US" dirty="0"/>
              <a:t>.</a:t>
            </a: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39484" y="6585671"/>
            <a:ext cx="118200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McCann et al., 2019, Weller et al. 2020. Mishra et al. 2021; Wang et al. 2022, 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Sanh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2022; Wei et al., 2022, Chung et al. 2022, many others 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4E3FE-A823-E95D-7EDE-80AEC29DAA6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80E75D-7BA7-2BE1-D90D-11F422628144}"/>
              </a:ext>
            </a:extLst>
          </p:cNvPr>
          <p:cNvGrpSpPr/>
          <p:nvPr/>
        </p:nvGrpSpPr>
        <p:grpSpPr>
          <a:xfrm>
            <a:off x="827508" y="3332331"/>
            <a:ext cx="9300025" cy="2512674"/>
            <a:chOff x="6779400" y="2491115"/>
            <a:chExt cx="9300025" cy="2512674"/>
          </a:xfrm>
        </p:grpSpPr>
        <p:grpSp>
          <p:nvGrpSpPr>
            <p:cNvPr id="7" name="object 3">
              <a:extLst>
                <a:ext uri="{FF2B5EF4-FFF2-40B4-BE49-F238E27FC236}">
                  <a16:creationId xmlns:a16="http://schemas.microsoft.com/office/drawing/2014/main" id="{2EB4AA54-A0D1-77DF-9338-C416C8E97191}"/>
                </a:ext>
              </a:extLst>
            </p:cNvPr>
            <p:cNvGrpSpPr/>
            <p:nvPr/>
          </p:nvGrpSpPr>
          <p:grpSpPr>
            <a:xfrm>
              <a:off x="6779400" y="2745004"/>
              <a:ext cx="9300025" cy="2063134"/>
              <a:chOff x="1254263" y="2699004"/>
              <a:chExt cx="9394839" cy="2063577"/>
            </a:xfrm>
          </p:grpSpPr>
          <p:pic>
            <p:nvPicPr>
              <p:cNvPr id="8" name="object 4">
                <a:extLst>
                  <a:ext uri="{FF2B5EF4-FFF2-40B4-BE49-F238E27FC236}">
                    <a16:creationId xmlns:a16="http://schemas.microsoft.com/office/drawing/2014/main" id="{3DE364FF-FA1D-A09D-5DE1-4B10CB3EE1A6}"/>
                  </a:ext>
                </a:extLst>
              </p:cNvPr>
              <p:cNvPicPr/>
              <p:nvPr/>
            </p:nvPicPr>
            <p:blipFill rotWithShape="1">
              <a:blip r:embed="rId4" cstate="print"/>
              <a:srcRect t="45441"/>
              <a:stretch/>
            </p:blipFill>
            <p:spPr>
              <a:xfrm>
                <a:off x="1441851" y="2948849"/>
                <a:ext cx="9207251" cy="1784694"/>
              </a:xfrm>
              <a:prstGeom prst="rect">
                <a:avLst/>
              </a:prstGeom>
            </p:spPr>
          </p:pic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76F3F599-998F-2D3F-C27C-F38DCB0AF9C8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2712720" y="0"/>
                    </a:moveTo>
                    <a:lnTo>
                      <a:pt x="0" y="0"/>
                    </a:lnTo>
                    <a:lnTo>
                      <a:pt x="0" y="227075"/>
                    </a:lnTo>
                    <a:lnTo>
                      <a:pt x="2712720" y="227075"/>
                    </a:lnTo>
                    <a:lnTo>
                      <a:pt x="27127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4408CBCF-0A8F-AC2E-6113-A02078B46526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0" y="227075"/>
                    </a:moveTo>
                    <a:lnTo>
                      <a:pt x="2712720" y="227075"/>
                    </a:lnTo>
                    <a:lnTo>
                      <a:pt x="2712720" y="0"/>
                    </a:lnTo>
                    <a:lnTo>
                      <a:pt x="0" y="0"/>
                    </a:lnTo>
                    <a:lnTo>
                      <a:pt x="0" y="227075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1D8B52C3-1D28-FCD0-8F6C-387C270AF23F}"/>
                  </a:ext>
                </a:extLst>
              </p:cNvPr>
              <p:cNvSpPr/>
              <p:nvPr/>
            </p:nvSpPr>
            <p:spPr>
              <a:xfrm>
                <a:off x="1254263" y="4457780"/>
                <a:ext cx="4114799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4114800" h="304800">
                    <a:moveTo>
                      <a:pt x="4114800" y="0"/>
                    </a:moveTo>
                    <a:lnTo>
                      <a:pt x="0" y="0"/>
                    </a:lnTo>
                    <a:lnTo>
                      <a:pt x="0" y="304800"/>
                    </a:lnTo>
                    <a:lnTo>
                      <a:pt x="4114800" y="304800"/>
                    </a:lnTo>
                    <a:lnTo>
                      <a:pt x="4114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B13E27-383C-A4BB-3B22-7513547EB80C}"/>
                </a:ext>
              </a:extLst>
            </p:cNvPr>
            <p:cNvSpPr/>
            <p:nvPr/>
          </p:nvSpPr>
          <p:spPr>
            <a:xfrm>
              <a:off x="10977560" y="4276453"/>
              <a:ext cx="2079437" cy="727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F7B9458A-451F-1C35-1A11-C8DB0ED7D82D}"/>
                </a:ext>
              </a:extLst>
            </p:cNvPr>
            <p:cNvSpPr/>
            <p:nvPr/>
          </p:nvSpPr>
          <p:spPr>
            <a:xfrm rot="10800000">
              <a:off x="10286614" y="2491115"/>
              <a:ext cx="3364992" cy="1689367"/>
            </a:xfrm>
            <a:prstGeom prst="trapezoid">
              <a:avLst>
                <a:gd name="adj" fmla="val 48634"/>
              </a:avLst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4A9C44-594E-CE63-DC85-B0FB38D6C908}"/>
                </a:ext>
              </a:extLst>
            </p:cNvPr>
            <p:cNvGrpSpPr/>
            <p:nvPr/>
          </p:nvGrpSpPr>
          <p:grpSpPr>
            <a:xfrm>
              <a:off x="10994657" y="3612530"/>
              <a:ext cx="1967125" cy="1262671"/>
              <a:chOff x="5070375" y="3814719"/>
              <a:chExt cx="1967125" cy="126267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E0E3918-05EF-DA13-9B1A-53051BA18AB5}"/>
                  </a:ext>
                </a:extLst>
              </p:cNvPr>
              <p:cNvSpPr/>
              <p:nvPr/>
            </p:nvSpPr>
            <p:spPr>
              <a:xfrm>
                <a:off x="5300419" y="3814719"/>
                <a:ext cx="1483640" cy="126267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4800" b="1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DAB2F6-8351-F8F2-B8F3-7FE5C6807F1D}"/>
                  </a:ext>
                </a:extLst>
              </p:cNvPr>
              <p:cNvSpPr txBox="1"/>
              <p:nvPr/>
            </p:nvSpPr>
            <p:spPr>
              <a:xfrm>
                <a:off x="5070375" y="3978328"/>
                <a:ext cx="19671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b="1" dirty="0">
                    <a:latin typeface="Avenir Book" panose="02000503020000020003" pitchFamily="2" charset="0"/>
                  </a:rPr>
                  <a:t>LM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8780446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2E00D3-2A95-A84C-CD3D-F3AAC7A0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96"/>
            <a:ext cx="10515600" cy="4662488"/>
          </a:xfrm>
        </p:spPr>
        <p:txBody>
          <a:bodyPr/>
          <a:lstStyle/>
          <a:p>
            <a:r>
              <a:rPr lang="en-US" dirty="0"/>
              <a:t>1. Reward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2. Policy Gradient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Feedback </a:t>
            </a:r>
            <a:r>
              <a:rPr lang="en-US" sz="2400" dirty="0"/>
              <a:t>(RLHF)</a:t>
            </a:r>
            <a:endParaRPr lang="en-US"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EC1851-B348-B4B8-DD08-EF3ED4CAC49C}"/>
              </a:ext>
            </a:extLst>
          </p:cNvPr>
          <p:cNvSpPr/>
          <p:nvPr/>
        </p:nvSpPr>
        <p:spPr>
          <a:xfrm>
            <a:off x="4755271" y="2921769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44EB8-04B1-52A3-0435-EFE415A425BD}"/>
              </a:ext>
            </a:extLst>
          </p:cNvPr>
          <p:cNvSpPr/>
          <p:nvPr/>
        </p:nvSpPr>
        <p:spPr>
          <a:xfrm>
            <a:off x="754228" y="2947528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6C42D-AFA8-A813-BEDB-86C50576122C}"/>
              </a:ext>
            </a:extLst>
          </p:cNvPr>
          <p:cNvCxnSpPr>
            <a:cxnSpLocks/>
          </p:cNvCxnSpPr>
          <p:nvPr/>
        </p:nvCxnSpPr>
        <p:spPr>
          <a:xfrm>
            <a:off x="3946877" y="336232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3B9DCA-7D49-AFA2-0572-8AA17654AFA9}"/>
              </a:ext>
            </a:extLst>
          </p:cNvPr>
          <p:cNvSpPr/>
          <p:nvPr/>
        </p:nvSpPr>
        <p:spPr>
          <a:xfrm>
            <a:off x="6704931" y="2652172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like any typical elevator, but it goes to space. …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E9B7-BA59-C1BA-B249-D1B4683AA565}"/>
              </a:ext>
            </a:extLst>
          </p:cNvPr>
          <p:cNvCxnSpPr>
            <a:cxnSpLocks/>
          </p:cNvCxnSpPr>
          <p:nvPr/>
        </p:nvCxnSpPr>
        <p:spPr>
          <a:xfrm flipV="1">
            <a:off x="6141254" y="2987620"/>
            <a:ext cx="415122" cy="3298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145144-966B-B185-58FD-AC01BD2A25A5}"/>
              </a:ext>
            </a:extLst>
          </p:cNvPr>
          <p:cNvSpPr/>
          <p:nvPr/>
        </p:nvSpPr>
        <p:spPr>
          <a:xfrm>
            <a:off x="6717810" y="3447839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94E5E1-2E93-75C7-E271-0E00C6FE139B}"/>
              </a:ext>
            </a:extLst>
          </p:cNvPr>
          <p:cNvCxnSpPr>
            <a:cxnSpLocks/>
          </p:cNvCxnSpPr>
          <p:nvPr/>
        </p:nvCxnSpPr>
        <p:spPr>
          <a:xfrm>
            <a:off x="6134518" y="3452851"/>
            <a:ext cx="484914" cy="270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21BC2F-A698-1153-2485-613DDCDFB991}"/>
              </a:ext>
            </a:extLst>
          </p:cNvPr>
          <p:cNvSpPr txBox="1"/>
          <p:nvPr/>
        </p:nvSpPr>
        <p:spPr>
          <a:xfrm>
            <a:off x="10769652" y="2962658"/>
            <a:ext cx="796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👩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C2946B-EA5E-F38C-C715-F8B1FCDE31A1}"/>
              </a:ext>
            </a:extLst>
          </p:cNvPr>
          <p:cNvSpPr/>
          <p:nvPr/>
        </p:nvSpPr>
        <p:spPr>
          <a:xfrm>
            <a:off x="5883292" y="1512609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453FB54C-9CC9-E99C-EFA0-94BBA8627CF8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547613" y="573212"/>
            <a:ext cx="1055955" cy="3692678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D9BDEFF-237C-BD6B-0560-EF73FE6B6633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6859899" y="1891573"/>
            <a:ext cx="3354645" cy="799236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D62E65D-0DA9-2EBC-D139-82E166A834D2}"/>
              </a:ext>
            </a:extLst>
          </p:cNvPr>
          <p:cNvSpPr/>
          <p:nvPr/>
        </p:nvSpPr>
        <p:spPr>
          <a:xfrm>
            <a:off x="9972087" y="2690809"/>
            <a:ext cx="484914" cy="1364173"/>
          </a:xfrm>
          <a:prstGeom prst="roundRect">
            <a:avLst>
              <a:gd name="adj" fmla="val 997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👍</a:t>
            </a:r>
          </a:p>
          <a:p>
            <a:endParaRPr lang="en-US" sz="28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50A049-AAF9-E7EE-F792-B3741E4AB24B}"/>
              </a:ext>
            </a:extLst>
          </p:cNvPr>
          <p:cNvSpPr/>
          <p:nvPr/>
        </p:nvSpPr>
        <p:spPr>
          <a:xfrm>
            <a:off x="4768150" y="5353133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92631F-5176-AFFA-9366-62CFED6143EF}"/>
              </a:ext>
            </a:extLst>
          </p:cNvPr>
          <p:cNvSpPr/>
          <p:nvPr/>
        </p:nvSpPr>
        <p:spPr>
          <a:xfrm>
            <a:off x="767107" y="5378892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C89422-9CA4-9121-9BCE-8A11D9A2A701}"/>
              </a:ext>
            </a:extLst>
          </p:cNvPr>
          <p:cNvCxnSpPr>
            <a:cxnSpLocks/>
          </p:cNvCxnSpPr>
          <p:nvPr/>
        </p:nvCxnSpPr>
        <p:spPr>
          <a:xfrm>
            <a:off x="3959756" y="5793692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EBA17BA-F07D-7B61-8B7B-0F4AE5EA5C63}"/>
              </a:ext>
            </a:extLst>
          </p:cNvPr>
          <p:cNvCxnSpPr>
            <a:cxnSpLocks/>
          </p:cNvCxnSpPr>
          <p:nvPr/>
        </p:nvCxnSpPr>
        <p:spPr>
          <a:xfrm>
            <a:off x="6147397" y="579248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5D78AE5-F999-42EE-4C1B-4F613389A424}"/>
              </a:ext>
            </a:extLst>
          </p:cNvPr>
          <p:cNvSpPr/>
          <p:nvPr/>
        </p:nvSpPr>
        <p:spPr>
          <a:xfrm>
            <a:off x="9531910" y="5350666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BC9B8FD-F3A5-0AED-F98B-028AE3A27E0B}"/>
              </a:ext>
            </a:extLst>
          </p:cNvPr>
          <p:cNvSpPr/>
          <p:nvPr/>
        </p:nvSpPr>
        <p:spPr>
          <a:xfrm>
            <a:off x="6756866" y="5446395"/>
            <a:ext cx="1908355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basically ….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B2591C-98F8-AA69-201A-9CD8A99E72D8}"/>
              </a:ext>
            </a:extLst>
          </p:cNvPr>
          <p:cNvCxnSpPr>
            <a:cxnSpLocks/>
          </p:cNvCxnSpPr>
          <p:nvPr/>
        </p:nvCxnSpPr>
        <p:spPr>
          <a:xfrm>
            <a:off x="8811179" y="5779609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23DAB26A-7E23-1F27-CD6E-F8DCB1B54AC3}"/>
              </a:ext>
            </a:extLst>
          </p:cNvPr>
          <p:cNvCxnSpPr>
            <a:cxnSpLocks/>
            <a:stCxn id="39" idx="0"/>
            <a:endCxn id="29" idx="0"/>
          </p:cNvCxnSpPr>
          <p:nvPr/>
        </p:nvCxnSpPr>
        <p:spPr>
          <a:xfrm rot="16200000" flipH="1" flipV="1">
            <a:off x="7648243" y="3000481"/>
            <a:ext cx="2467" cy="4702836"/>
          </a:xfrm>
          <a:prstGeom prst="curvedConnector3">
            <a:avLst>
              <a:gd name="adj1" fmla="val -21273450"/>
            </a:avLst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53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 animBg="1"/>
      <p:bldP spid="30" grpId="0"/>
      <p:bldP spid="32" grpId="0" animBg="1"/>
      <p:bldP spid="41" grpId="0"/>
      <p:bldP spid="29" grpId="0" animBg="1"/>
      <p:bldP spid="34" grpId="0" animBg="1"/>
      <p:bldP spid="39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recipe 👨‍🍳: </a:t>
            </a:r>
            <a:br>
              <a:rPr lang="en-US" dirty="0"/>
            </a:br>
            <a:r>
              <a:rPr lang="en-US" dirty="0"/>
              <a:t>Yann’s Three-layered cake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98A2820-C625-5165-F74A-61AC0BDF6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408159"/>
              </p:ext>
            </p:extLst>
          </p:nvPr>
        </p:nvGraphicFramePr>
        <p:xfrm>
          <a:off x="437881" y="1988586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98F2800-BF15-C5E6-33FD-AA995DC392A7}"/>
              </a:ext>
            </a:extLst>
          </p:cNvPr>
          <p:cNvSpPr txBox="1"/>
          <p:nvPr/>
        </p:nvSpPr>
        <p:spPr>
          <a:xfrm>
            <a:off x="698718" y="5297176"/>
            <a:ext cx="11222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Human feedback for aligning LLMs is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costly</a:t>
            </a:r>
            <a:r>
              <a:rPr lang="en-US" sz="2400" dirty="0">
                <a:latin typeface="Avenir Book" panose="02000503020000020003" pitchFamily="2" charset="0"/>
              </a:rPr>
              <a:t>. </a:t>
            </a:r>
          </a:p>
          <a:p>
            <a:pPr lvl="1"/>
            <a:r>
              <a:rPr lang="en-US" sz="2400" dirty="0">
                <a:latin typeface="Avenir Book" panose="02000503020000020003" pitchFamily="2" charset="0"/>
              </a:rPr>
              <a:t>Obtaining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 pitchFamily="2" charset="0"/>
              </a:rPr>
              <a:t>diverse</a:t>
            </a:r>
            <a:r>
              <a:rPr lang="en-US" sz="2400" dirty="0">
                <a:latin typeface="Avenir Book" panose="02000503020000020003" pitchFamily="2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 pitchFamily="2" charset="0"/>
              </a:rPr>
              <a:t>quality</a:t>
            </a:r>
            <a:r>
              <a:rPr lang="en-US" sz="2400" dirty="0">
                <a:latin typeface="Avenir Book" panose="02000503020000020003" pitchFamily="2" charset="0"/>
              </a:rPr>
              <a:t> is quite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difficult</a:t>
            </a:r>
            <a:r>
              <a:rPr lang="en-US" sz="2400" dirty="0">
                <a:latin typeface="Avenir Book" panose="02000503020000020003" pitchFamily="2" charset="0"/>
              </a:rPr>
              <a:t> – not easy to crowdsource. </a:t>
            </a:r>
            <a:br>
              <a:rPr lang="en-US" sz="2400" dirty="0">
                <a:latin typeface="Avenir Book" panose="02000503020000020003" pitchFamily="2" charset="0"/>
              </a:rPr>
            </a:b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0F2A867-3097-F49D-7035-AE403F58C463}"/>
              </a:ext>
            </a:extLst>
          </p:cNvPr>
          <p:cNvSpPr/>
          <p:nvPr/>
        </p:nvSpPr>
        <p:spPr>
          <a:xfrm rot="16200000">
            <a:off x="7863043" y="1483624"/>
            <a:ext cx="299917" cy="7238667"/>
          </a:xfrm>
          <a:prstGeom prst="leftBrace">
            <a:avLst>
              <a:gd name="adj1" fmla="val 95771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585788" y="365125"/>
            <a:ext cx="113157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far can we </a:t>
            </a:r>
            <a:r>
              <a:rPr lang="en-US" dirty="0">
                <a:solidFill>
                  <a:srgbClr val="00B050"/>
                </a:solidFill>
              </a:rPr>
              <a:t>reduce </a:t>
            </a:r>
            <a:r>
              <a:rPr lang="en-US" dirty="0"/>
              <a:t>the human annotations?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3EF2A-F08F-8AA7-9AEE-E8E9BCA7F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Goal:</a:t>
            </a:r>
            <a:r>
              <a:rPr lang="en" dirty="0"/>
              <a:t> reduce the role of human annotations. </a:t>
            </a:r>
          </a:p>
          <a:p>
            <a:endParaRPr lang="en-US" dirty="0"/>
          </a:p>
        </p:txBody>
      </p:sp>
      <p:sp>
        <p:nvSpPr>
          <p:cNvPr id="309" name="Google Shape;309;p47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17</a:t>
            </a:fld>
            <a:endParaRPr dirty="0">
              <a:latin typeface="Avenir Book" panose="02000503020000020003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FD2851-2EE3-8525-F448-FFA4E37DE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418469"/>
              </p:ext>
            </p:extLst>
          </p:nvPr>
        </p:nvGraphicFramePr>
        <p:xfrm>
          <a:off x="437881" y="1988586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178B8696-F8E0-270E-065E-500C13ADC2FE}"/>
              </a:ext>
            </a:extLst>
          </p:cNvPr>
          <p:cNvSpPr/>
          <p:nvPr/>
        </p:nvSpPr>
        <p:spPr>
          <a:xfrm rot="16200000">
            <a:off x="7863043" y="1483624"/>
            <a:ext cx="299917" cy="7238667"/>
          </a:xfrm>
          <a:prstGeom prst="leftBrace">
            <a:avLst>
              <a:gd name="adj1" fmla="val 95771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A7C3D-77BE-7602-9A95-2795740216A1}"/>
              </a:ext>
            </a:extLst>
          </p:cNvPr>
          <p:cNvSpPr txBox="1"/>
          <p:nvPr/>
        </p:nvSpPr>
        <p:spPr>
          <a:xfrm>
            <a:off x="698718" y="5297176"/>
            <a:ext cx="11222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Human feedback for aligning LLMs is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costly</a:t>
            </a:r>
            <a:r>
              <a:rPr lang="en-US" sz="2400" dirty="0">
                <a:latin typeface="Avenir Book" panose="02000503020000020003" pitchFamily="2" charset="0"/>
              </a:rPr>
              <a:t>. </a:t>
            </a:r>
          </a:p>
          <a:p>
            <a:pPr lvl="1"/>
            <a:r>
              <a:rPr lang="en-US" sz="2400" dirty="0">
                <a:latin typeface="Avenir Book" panose="02000503020000020003" pitchFamily="2" charset="0"/>
              </a:rPr>
              <a:t>Obtaining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 pitchFamily="2" charset="0"/>
              </a:rPr>
              <a:t>diverse</a:t>
            </a:r>
            <a:r>
              <a:rPr lang="en-US" sz="2400" dirty="0">
                <a:latin typeface="Avenir Book" panose="02000503020000020003" pitchFamily="2" charset="0"/>
              </a:rPr>
              <a:t> and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 pitchFamily="2" charset="0"/>
              </a:rPr>
              <a:t>quality</a:t>
            </a:r>
            <a:r>
              <a:rPr lang="en-US" sz="2400" dirty="0">
                <a:latin typeface="Avenir Book" panose="02000503020000020003" pitchFamily="2" charset="0"/>
              </a:rPr>
              <a:t> is quite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difficult</a:t>
            </a:r>
            <a:r>
              <a:rPr lang="en-US" sz="2400" dirty="0">
                <a:latin typeface="Avenir Book" panose="02000503020000020003" pitchFamily="2" charset="0"/>
              </a:rPr>
              <a:t> – not easy to crowdsource. </a:t>
            </a:r>
            <a:br>
              <a:rPr lang="en-US" sz="2400" dirty="0">
                <a:latin typeface="Avenir Book" panose="02000503020000020003" pitchFamily="2" charset="0"/>
              </a:rPr>
            </a:b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4047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415611" y="6879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" sz="2000" dirty="0">
                <a:solidFill>
                  <a:schemeClr val="tx2"/>
                </a:solidFill>
              </a:rPr>
              <a:t>Self-Instruct: </a:t>
            </a:r>
            <a:br>
              <a:rPr lang="en" sz="2000" dirty="0">
                <a:solidFill>
                  <a:schemeClr val="tx2"/>
                </a:solidFill>
              </a:rPr>
            </a:br>
            <a:r>
              <a:rPr lang="en" sz="4800" dirty="0">
                <a:solidFill>
                  <a:schemeClr val="tx2"/>
                </a:solidFill>
              </a:rPr>
              <a:t>Aligning Language Models w/ </a:t>
            </a:r>
            <a:br>
              <a:rPr lang="en" sz="4800" dirty="0">
                <a:solidFill>
                  <a:schemeClr val="tx2"/>
                </a:solidFill>
              </a:rPr>
            </a:br>
            <a:r>
              <a:rPr lang="en" sz="4800" dirty="0">
                <a:solidFill>
                  <a:schemeClr val="tx2"/>
                </a:solidFill>
              </a:rPr>
              <a:t>Self-Generated Instructions</a:t>
            </a:r>
            <a:endParaRPr sz="4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4800" dirty="0">
              <a:solidFill>
                <a:schemeClr val="tx2"/>
              </a:solidFill>
            </a:endParaRP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 dirty="0" err="1"/>
              <a:t>Yizhong</a:t>
            </a:r>
            <a:r>
              <a:rPr lang="en" b="1" dirty="0"/>
              <a:t> Wang, Yeganeh </a:t>
            </a:r>
            <a:r>
              <a:rPr lang="en" b="1" dirty="0" err="1"/>
              <a:t>Kordi</a:t>
            </a:r>
            <a:r>
              <a:rPr lang="en" b="1" dirty="0"/>
              <a:t>, Swaroop Mishra, Alisa Liu,</a:t>
            </a:r>
            <a:endParaRPr b="1" dirty="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 dirty="0"/>
              <a:t>Noah A. Smith, Daniel Khashabi, </a:t>
            </a:r>
            <a:r>
              <a:rPr lang="en" b="1" dirty="0" err="1"/>
              <a:t>Hannaneh</a:t>
            </a:r>
            <a:r>
              <a:rPr lang="en" b="1" dirty="0"/>
              <a:t> Hajishirzi</a:t>
            </a:r>
            <a:endParaRPr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https://arxiv.org/abs/2212.10560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4" name="Picture 10" descr="Daniel Khashabi">
            <a:extLst>
              <a:ext uri="{FF2B5EF4-FFF2-40B4-BE49-F238E27FC236}">
                <a16:creationId xmlns:a16="http://schemas.microsoft.com/office/drawing/2014/main" id="{7E10FB59-8AB8-859D-AC8E-5134D21B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578152" y="5018649"/>
            <a:ext cx="943980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06;p37">
            <a:extLst>
              <a:ext uri="{FF2B5EF4-FFF2-40B4-BE49-F238E27FC236}">
                <a16:creationId xmlns:a16="http://schemas.microsoft.com/office/drawing/2014/main" id="{7C4629B8-637F-50A8-CF06-DA1827CBA5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8943" t="17509" r="2449" b="21026"/>
          <a:stretch/>
        </p:blipFill>
        <p:spPr>
          <a:xfrm>
            <a:off x="10652991" y="5018649"/>
            <a:ext cx="943980" cy="97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6;p37">
            <a:extLst>
              <a:ext uri="{FF2B5EF4-FFF2-40B4-BE49-F238E27FC236}">
                <a16:creationId xmlns:a16="http://schemas.microsoft.com/office/drawing/2014/main" id="{8C97A403-73A9-282F-4939-87A90F875D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60677" t="10319" r="30079" b="23670"/>
          <a:stretch/>
        </p:blipFill>
        <p:spPr>
          <a:xfrm>
            <a:off x="8425823" y="5018649"/>
            <a:ext cx="943980" cy="97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llen School's Alisa Liu pushes the boundaries of natural language  processing with human and machine collaboration | Allen School News">
            <a:extLst>
              <a:ext uri="{FF2B5EF4-FFF2-40B4-BE49-F238E27FC236}">
                <a16:creationId xmlns:a16="http://schemas.microsoft.com/office/drawing/2014/main" id="{5001A899-CCF5-4074-AA4E-9CD025BC4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2" t="25916" r="28989" b="32774"/>
          <a:stretch/>
        </p:blipFill>
        <p:spPr bwMode="auto">
          <a:xfrm>
            <a:off x="6610792" y="4601355"/>
            <a:ext cx="1346980" cy="13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waroop Mishra | LinkedIn">
            <a:extLst>
              <a:ext uri="{FF2B5EF4-FFF2-40B4-BE49-F238E27FC236}">
                <a16:creationId xmlns:a16="http://schemas.microsoft.com/office/drawing/2014/main" id="{DB318879-2AD4-725B-6D35-EF9D0077D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1992" r="19808" b="30679"/>
          <a:stretch/>
        </p:blipFill>
        <p:spPr bwMode="auto">
          <a:xfrm>
            <a:off x="5055463" y="4601355"/>
            <a:ext cx="1346980" cy="139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206;p37">
            <a:extLst>
              <a:ext uri="{FF2B5EF4-FFF2-40B4-BE49-F238E27FC236}">
                <a16:creationId xmlns:a16="http://schemas.microsoft.com/office/drawing/2014/main" id="{F7B9F0BE-9950-0F5E-EC9D-CCE09231570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7319" t="16182" r="74531" b="25629"/>
          <a:stretch/>
        </p:blipFill>
        <p:spPr>
          <a:xfrm>
            <a:off x="2907015" y="4265320"/>
            <a:ext cx="1671510" cy="173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Yizhong Wang - University of Washington">
            <a:extLst>
              <a:ext uri="{FF2B5EF4-FFF2-40B4-BE49-F238E27FC236}">
                <a16:creationId xmlns:a16="http://schemas.microsoft.com/office/drawing/2014/main" id="{89737854-BE4F-13E1-2158-47269A983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t="6528" r="8239" b="29018"/>
          <a:stretch/>
        </p:blipFill>
        <p:spPr bwMode="auto">
          <a:xfrm>
            <a:off x="354833" y="3837850"/>
            <a:ext cx="2201773" cy="21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585788" y="365125"/>
            <a:ext cx="113157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far can we reduce the human annotations?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3EF2A-F08F-8AA7-9AEE-E8E9BCA7F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Goal:</a:t>
            </a:r>
            <a:r>
              <a:rPr lang="en" dirty="0"/>
              <a:t> reduce the role of human annotations. </a:t>
            </a:r>
          </a:p>
          <a:p>
            <a:r>
              <a:rPr lang="en-US" b="1" dirty="0"/>
              <a:t>Idea: </a:t>
            </a:r>
            <a:r>
              <a:rPr lang="en-US" dirty="0"/>
              <a:t>we can </a:t>
            </a:r>
            <a:r>
              <a:rPr lang="en-US" dirty="0">
                <a:solidFill>
                  <a:srgbClr val="00B050"/>
                </a:solidFill>
              </a:rPr>
              <a:t>bootstrap “instruction”</a:t>
            </a:r>
            <a:r>
              <a:rPr lang="en-US" dirty="0"/>
              <a:t> from off-the-shelf LMs. </a:t>
            </a:r>
          </a:p>
          <a:p>
            <a:pPr lvl="1"/>
            <a:r>
              <a:rPr lang="en-US" dirty="0"/>
              <a:t>LMs have seen humans talk about their needs and goals. </a:t>
            </a:r>
          </a:p>
          <a:p>
            <a:endParaRPr lang="en-US" dirty="0"/>
          </a:p>
        </p:txBody>
      </p:sp>
      <p:sp>
        <p:nvSpPr>
          <p:cNvPr id="309" name="Google Shape;309;p47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19</a:t>
            </a:fld>
            <a:endParaRPr dirty="0">
              <a:latin typeface="Avenir Book" panose="02000503020000020003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77DCEC-B104-14A3-583C-9A867612C776}"/>
              </a:ext>
            </a:extLst>
          </p:cNvPr>
          <p:cNvGrpSpPr/>
          <p:nvPr/>
        </p:nvGrpSpPr>
        <p:grpSpPr>
          <a:xfrm>
            <a:off x="1961534" y="3144433"/>
            <a:ext cx="7679333" cy="3520717"/>
            <a:chOff x="1961534" y="3156156"/>
            <a:chExt cx="7679333" cy="3520717"/>
          </a:xfrm>
        </p:grpSpPr>
        <p:sp>
          <p:nvSpPr>
            <p:cNvPr id="310" name="Google Shape;310;p47"/>
            <p:cNvSpPr/>
            <p:nvPr/>
          </p:nvSpPr>
          <p:spPr>
            <a:xfrm>
              <a:off x="1961534" y="3156156"/>
              <a:ext cx="3633365" cy="3520717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2800" dirty="0">
                  <a:latin typeface="Avenir Book" panose="02000503020000020003" pitchFamily="2" charset="0"/>
                </a:rPr>
                <a:t>Pretraining</a:t>
              </a:r>
              <a:endParaRPr sz="2800" dirty="0">
                <a:latin typeface="Avenir Book" panose="02000503020000020003" pitchFamily="2" charset="0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latin typeface="Avenir Book" panose="02000503020000020003" pitchFamily="2" charset="0"/>
                </a:rPr>
                <a:t>(GPT3*: </a:t>
              </a:r>
              <a:r>
                <a:rPr lang="en" sz="1733" dirty="0">
                  <a:solidFill>
                    <a:srgbClr val="150727"/>
                  </a:solidFill>
                  <a:latin typeface="Avenir Book" panose="02000503020000020003" pitchFamily="2" charset="0"/>
                </a:rPr>
                <a:t>499 Billion tokens)</a:t>
              </a:r>
              <a:endParaRPr dirty="0">
                <a:latin typeface="Avenir Book" panose="02000503020000020003" pitchFamily="2" charset="0"/>
              </a:endParaRPr>
            </a:p>
          </p:txBody>
        </p:sp>
        <p:sp>
          <p:nvSpPr>
            <p:cNvPr id="311" name="Google Shape;311;p47"/>
            <p:cNvSpPr txBox="1"/>
            <p:nvPr/>
          </p:nvSpPr>
          <p:spPr>
            <a:xfrm>
              <a:off x="7361267" y="4495235"/>
              <a:ext cx="2279600" cy="800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latin typeface="Avenir Book" panose="02000503020000020003" pitchFamily="2" charset="0"/>
                </a:rPr>
                <a:t>LLMs should know a lot of tasks!</a:t>
              </a:r>
              <a:endParaRPr dirty="0">
                <a:latin typeface="Avenir Book" panose="02000503020000020003" pitchFamily="2" charset="0"/>
              </a:endParaRPr>
            </a:p>
          </p:txBody>
        </p:sp>
        <p:cxnSp>
          <p:nvCxnSpPr>
            <p:cNvPr id="312" name="Google Shape;312;p47"/>
            <p:cNvCxnSpPr>
              <a:cxnSpLocks/>
              <a:stCxn id="310" idx="6"/>
              <a:endCxn id="311" idx="1"/>
            </p:cNvCxnSpPr>
            <p:nvPr/>
          </p:nvCxnSpPr>
          <p:spPr>
            <a:xfrm flipV="1">
              <a:off x="5594899" y="4895325"/>
              <a:ext cx="1766368" cy="21190"/>
            </a:xfrm>
            <a:prstGeom prst="straightConnector1">
              <a:avLst/>
            </a:prstGeom>
            <a:noFill/>
            <a:ln w="41275" cap="flat" cmpd="sng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63014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success we dreamed 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2" descr="Explainer: Bard vs ChatGPT: What do we know about Google's AI chatbot? |  Reuters">
            <a:extLst>
              <a:ext uri="{FF2B5EF4-FFF2-40B4-BE49-F238E27FC236}">
                <a16:creationId xmlns:a16="http://schemas.microsoft.com/office/drawing/2014/main" id="{4A12BF36-35AB-C2A8-F840-1013EE52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59" y="1767861"/>
            <a:ext cx="2066544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oogle Bard AI hands-on: A work in progress with plenty of caveats |  Engadget">
            <a:extLst>
              <a:ext uri="{FF2B5EF4-FFF2-40B4-BE49-F238E27FC236}">
                <a16:creationId xmlns:a16="http://schemas.microsoft.com/office/drawing/2014/main" id="{AC31DE26-93C4-A72F-E9A4-27151B1DA707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r="20772"/>
          <a:stretch/>
        </p:blipFill>
        <p:spPr bwMode="auto">
          <a:xfrm>
            <a:off x="3456361" y="1746521"/>
            <a:ext cx="2066544" cy="210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I chatbot Claude was introduced with claims of more accurate responses  than ChatGPT - PCJOW">
            <a:extLst>
              <a:ext uri="{FF2B5EF4-FFF2-40B4-BE49-F238E27FC236}">
                <a16:creationId xmlns:a16="http://schemas.microsoft.com/office/drawing/2014/main" id="{0F02FBD7-789C-7FEA-70BA-F47FFD8F4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1181859" y="4027648"/>
            <a:ext cx="2066544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DF854F-39EC-4043-D268-BE4990923380}"/>
              </a:ext>
            </a:extLst>
          </p:cNvPr>
          <p:cNvGrpSpPr/>
          <p:nvPr/>
        </p:nvGrpSpPr>
        <p:grpSpPr>
          <a:xfrm>
            <a:off x="3456361" y="4027648"/>
            <a:ext cx="2066544" cy="2045204"/>
            <a:chOff x="9589540" y="2574332"/>
            <a:chExt cx="2066544" cy="20452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5628DF-F6E0-4C2B-268E-618AD509397F}"/>
                </a:ext>
              </a:extLst>
            </p:cNvPr>
            <p:cNvSpPr/>
            <p:nvPr/>
          </p:nvSpPr>
          <p:spPr>
            <a:xfrm>
              <a:off x="9589540" y="2574332"/>
              <a:ext cx="2066544" cy="2045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49D1492F-1C26-215D-D631-2DC92820F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17" r="8711"/>
            <a:stretch/>
          </p:blipFill>
          <p:spPr>
            <a:xfrm>
              <a:off x="9601897" y="2761546"/>
              <a:ext cx="1984751" cy="827783"/>
            </a:xfrm>
            <a:prstGeom prst="rect">
              <a:avLst/>
            </a:prstGeom>
          </p:spPr>
        </p:pic>
        <p:pic>
          <p:nvPicPr>
            <p:cNvPr id="12" name="Picture 11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24F59697-A0BA-605E-036E-78300BB0C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23161" r="83393" b="29227"/>
            <a:stretch/>
          </p:blipFill>
          <p:spPr>
            <a:xfrm>
              <a:off x="10132118" y="3634304"/>
              <a:ext cx="919070" cy="7590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7B36D00-863A-A4B7-3312-A22436AA0B7E}"/>
              </a:ext>
            </a:extLst>
          </p:cNvPr>
          <p:cNvSpPr txBox="1"/>
          <p:nvPr/>
        </p:nvSpPr>
        <p:spPr>
          <a:xfrm>
            <a:off x="6096000" y="3191557"/>
            <a:ext cx="55600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Language models that are remarkably capable at solving many important NLP benchmarks.</a:t>
            </a:r>
          </a:p>
        </p:txBody>
      </p:sp>
    </p:spTree>
    <p:extLst>
      <p:ext uri="{BB962C8B-B14F-4D97-AF65-F5344CB8AC3E}">
        <p14:creationId xmlns:p14="http://schemas.microsoft.com/office/powerpoint/2010/main" val="68545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humans to write ”seed” tasks ✍️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63380" y="5176594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 </a:t>
            </a:r>
          </a:p>
        </p:txBody>
      </p:sp>
    </p:spTree>
    <p:extLst>
      <p:ext uri="{BB962C8B-B14F-4D97-AF65-F5344CB8AC3E}">
        <p14:creationId xmlns:p14="http://schemas.microsoft.com/office/powerpoint/2010/main" val="421651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them your task bank 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63380" y="5163894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AA3C80-7827-CAFD-7EC1-6277C0163CE0}"/>
              </a:ext>
            </a:extLst>
          </p:cNvPr>
          <p:cNvGrpSpPr/>
          <p:nvPr/>
        </p:nvGrpSpPr>
        <p:grpSpPr>
          <a:xfrm>
            <a:off x="1599601" y="5296141"/>
            <a:ext cx="1742408" cy="1359393"/>
            <a:chOff x="-415195" y="3068872"/>
            <a:chExt cx="1742408" cy="1359393"/>
          </a:xfrm>
        </p:grpSpPr>
        <p:pic>
          <p:nvPicPr>
            <p:cNvPr id="13" name="Google Shape;346;p52">
              <a:extLst>
                <a:ext uri="{FF2B5EF4-FFF2-40B4-BE49-F238E27FC236}">
                  <a16:creationId xmlns:a16="http://schemas.microsoft.com/office/drawing/2014/main" id="{824A41FA-5541-B277-D592-A55FEF1DFBD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8BFB19-6E33-E68A-4C09-18AD5B4F0936}"/>
                </a:ext>
              </a:extLst>
            </p:cNvPr>
            <p:cNvSpPr txBox="1"/>
            <p:nvPr/>
          </p:nvSpPr>
          <p:spPr>
            <a:xfrm>
              <a:off x="182305" y="3068872"/>
              <a:ext cx="11449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7CDDBD-0405-77FF-21B3-068AF3F51E26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5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and get LLM to expand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AA3C80-7827-CAFD-7EC1-6277C0163CE0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13" name="Google Shape;346;p52">
              <a:extLst>
                <a:ext uri="{FF2B5EF4-FFF2-40B4-BE49-F238E27FC236}">
                  <a16:creationId xmlns:a16="http://schemas.microsoft.com/office/drawing/2014/main" id="{824A41FA-5541-B277-D592-A55FEF1DFBD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8BFB19-6E33-E68A-4C09-18AD5B4F0936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7CDDBD-0405-77FF-21B3-068AF3F51E26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EFAE8E-E00F-AA21-95DC-C386ABB8C748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6A61A-6150-AB6B-6254-AA66CE0A768D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6D8856-6857-092C-173C-DED637C62E61}"/>
              </a:ext>
            </a:extLst>
          </p:cNvPr>
          <p:cNvGrpSpPr/>
          <p:nvPr/>
        </p:nvGrpSpPr>
        <p:grpSpPr>
          <a:xfrm>
            <a:off x="488778" y="3095274"/>
            <a:ext cx="904084" cy="719724"/>
            <a:chOff x="453153" y="3071524"/>
            <a:chExt cx="904084" cy="71972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4D5FAA-BA3A-6E5A-6472-E91862880BB8}"/>
                </a:ext>
              </a:extLst>
            </p:cNvPr>
            <p:cNvSpPr/>
            <p:nvPr/>
          </p:nvSpPr>
          <p:spPr>
            <a:xfrm>
              <a:off x="453153" y="3071524"/>
              <a:ext cx="868458" cy="71972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460DD1-ED22-7833-AAAA-17A32725BA92}"/>
                </a:ext>
              </a:extLst>
            </p:cNvPr>
            <p:cNvSpPr txBox="1"/>
            <p:nvPr/>
          </p:nvSpPr>
          <p:spPr>
            <a:xfrm>
              <a:off x="488779" y="3139281"/>
              <a:ext cx="868458" cy="64633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36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A30F9EA-37CD-C297-B231-66B1AD995E49}"/>
              </a:ext>
            </a:extLst>
          </p:cNvPr>
          <p:cNvSpPr txBox="1"/>
          <p:nvPr/>
        </p:nvSpPr>
        <p:spPr>
          <a:xfrm>
            <a:off x="1220605" y="3254790"/>
            <a:ext cx="3570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Pre-trained, but </a:t>
            </a:r>
            <a:r>
              <a:rPr lang="en-US" b="1" dirty="0">
                <a:solidFill>
                  <a:srgbClr val="C00000"/>
                </a:solidFill>
              </a:rPr>
              <a:t>not aligned yet</a:t>
            </a:r>
            <a:endParaRPr lang="en-US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6B55D-F0C7-6E88-6A58-1459297B142D}"/>
              </a:ext>
            </a:extLst>
          </p:cNvPr>
          <p:cNvSpPr txBox="1"/>
          <p:nvPr/>
        </p:nvSpPr>
        <p:spPr>
          <a:xfrm>
            <a:off x="488779" y="3913581"/>
            <a:ext cx="1121444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Create a list of 10 African countries and their capital city?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Looking for a job, but it’s difficult for me to find one. Can you help 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a Python program that tells if a given string contains anagrams. 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A40D431-C726-1EDE-E8ED-72F2F86E5C29}"/>
              </a:ext>
            </a:extLst>
          </p:cNvPr>
          <p:cNvCxnSpPr>
            <a:stCxn id="21" idx="1"/>
            <a:endCxn id="25" idx="1"/>
          </p:cNvCxnSpPr>
          <p:nvPr/>
        </p:nvCxnSpPr>
        <p:spPr>
          <a:xfrm rot="10800000" flipV="1">
            <a:off x="488780" y="3486197"/>
            <a:ext cx="35625" cy="935216"/>
          </a:xfrm>
          <a:prstGeom prst="curvedConnector3">
            <a:avLst>
              <a:gd name="adj1" fmla="val 741684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7947FF2-E092-AD11-A529-F32610C0636F}"/>
              </a:ext>
            </a:extLst>
          </p:cNvPr>
          <p:cNvCxnSpPr>
            <a:cxnSpLocks/>
            <a:stCxn id="8" idx="1"/>
            <a:endCxn id="21" idx="1"/>
          </p:cNvCxnSpPr>
          <p:nvPr/>
        </p:nvCxnSpPr>
        <p:spPr>
          <a:xfrm rot="10800000" flipH="1" flipV="1">
            <a:off x="488780" y="2215851"/>
            <a:ext cx="35624" cy="1270345"/>
          </a:xfrm>
          <a:prstGeom prst="curvedConnector3">
            <a:avLst>
              <a:gd name="adj1" fmla="val -64170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1CC403F-6039-BBD0-AC27-C768FD8BFABE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</p:spTree>
    <p:extLst>
      <p:ext uri="{BB962C8B-B14F-4D97-AF65-F5344CB8AC3E}">
        <p14:creationId xmlns:p14="http://schemas.microsoft.com/office/powerpoint/2010/main" val="5093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LLM to answers the new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Task: Convert the following temperature from Celsius to Fahrenheit.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Input: 4 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Output: 39.2 °F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Task: Write a Python program that tells if a given string contains anagrams.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E621A-6EF7-9071-4D7E-54F030345A8C}"/>
              </a:ext>
            </a:extLst>
          </p:cNvPr>
          <p:cNvSpPr txBox="1"/>
          <p:nvPr/>
        </p:nvSpPr>
        <p:spPr>
          <a:xfrm>
            <a:off x="488779" y="3895320"/>
            <a:ext cx="1121444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Input: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Output: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isAnagram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str1, str2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 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43E6FA-7C83-82C0-637F-DD65EB0CFDDF}"/>
              </a:ext>
            </a:extLst>
          </p:cNvPr>
          <p:cNvGrpSpPr/>
          <p:nvPr/>
        </p:nvGrpSpPr>
        <p:grpSpPr>
          <a:xfrm>
            <a:off x="488778" y="3095274"/>
            <a:ext cx="904084" cy="719724"/>
            <a:chOff x="453153" y="3071524"/>
            <a:chExt cx="904084" cy="71972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59D85F7-ABAB-F8C9-BD08-4C9B8146FFA8}"/>
                </a:ext>
              </a:extLst>
            </p:cNvPr>
            <p:cNvSpPr/>
            <p:nvPr/>
          </p:nvSpPr>
          <p:spPr>
            <a:xfrm>
              <a:off x="453153" y="3071524"/>
              <a:ext cx="868458" cy="71972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725F2-A390-A913-8DF5-4DF705906929}"/>
                </a:ext>
              </a:extLst>
            </p:cNvPr>
            <p:cNvSpPr txBox="1"/>
            <p:nvPr/>
          </p:nvSpPr>
          <p:spPr>
            <a:xfrm>
              <a:off x="488779" y="3139281"/>
              <a:ext cx="868458" cy="64633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36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E3E0B6-A2AD-2AB5-A86D-FD3022BFB0CA}"/>
              </a:ext>
            </a:extLst>
          </p:cNvPr>
          <p:cNvSpPr txBox="1"/>
          <p:nvPr/>
        </p:nvSpPr>
        <p:spPr>
          <a:xfrm>
            <a:off x="1220605" y="3254790"/>
            <a:ext cx="3570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Pre-trained, but </a:t>
            </a:r>
            <a:r>
              <a:rPr lang="en-US" b="1" dirty="0">
                <a:solidFill>
                  <a:srgbClr val="C00000"/>
                </a:solidFill>
              </a:rPr>
              <a:t>not aligned yet</a:t>
            </a:r>
            <a:endParaRPr lang="en-US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E23F078-4769-930D-91F2-538A57F00CE7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488780" y="3486197"/>
            <a:ext cx="35625" cy="935216"/>
          </a:xfrm>
          <a:prstGeom prst="curvedConnector3">
            <a:avLst>
              <a:gd name="adj1" fmla="val 741684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8699E30E-A502-E217-EE51-253566EC699C}"/>
              </a:ext>
            </a:extLst>
          </p:cNvPr>
          <p:cNvCxnSpPr>
            <a:cxnSpLocks/>
            <a:stCxn id="8" idx="1"/>
            <a:endCxn id="13" idx="1"/>
          </p:cNvCxnSpPr>
          <p:nvPr/>
        </p:nvCxnSpPr>
        <p:spPr>
          <a:xfrm rot="10800000" flipH="1" flipV="1">
            <a:off x="488780" y="2215851"/>
            <a:ext cx="35624" cy="1270345"/>
          </a:xfrm>
          <a:prstGeom prst="curvedConnector3">
            <a:avLst>
              <a:gd name="adj1" fmla="val -64170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346;p52">
            <a:extLst>
              <a:ext uri="{FF2B5EF4-FFF2-40B4-BE49-F238E27FC236}">
                <a16:creationId xmlns:a16="http://schemas.microsoft.com/office/drawing/2014/main" id="{FE3278B3-77EF-9E70-8818-4CB06D1E06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E0788-16F7-4CBB-8C0D-8B3CB7076E60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E00310-EB2E-239D-714F-75FDE06D3C47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11" name="Google Shape;346;p52">
              <a:extLst>
                <a:ext uri="{FF2B5EF4-FFF2-40B4-BE49-F238E27FC236}">
                  <a16:creationId xmlns:a16="http://schemas.microsoft.com/office/drawing/2014/main" id="{96E4DB37-F67C-8304-2B57-8D8ACDD40EB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1A379-84E1-A0A1-9D2C-0CF730374620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DB96ABF-507B-67B4-CA0A-5117B6063D6A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306DC6-AD34-3CA4-E100-19356E462A8F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53B1D1-C24D-60B2-BC29-C675D8DCE40A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1C6525-DF17-B949-7049-A7D259C63692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F792C-5837-8340-4C6A-27E8419310B9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C8A4E5-EE97-8809-45D4-6A1BFCE0A2D7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29D6F9-107B-5325-4FB0-4B8B979B2C2F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</p:spTree>
    <p:extLst>
      <p:ext uri="{BB962C8B-B14F-4D97-AF65-F5344CB8AC3E}">
        <p14:creationId xmlns:p14="http://schemas.microsoft.com/office/powerpoint/2010/main" val="284487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tasks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3BE23B2-69B2-B2B5-ECD4-5EFB7B9E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8" y="1514475"/>
            <a:ext cx="11056917" cy="4662488"/>
          </a:xfrm>
        </p:spPr>
        <p:txBody>
          <a:bodyPr/>
          <a:lstStyle/>
          <a:p>
            <a:r>
              <a:rPr lang="en-US" dirty="0"/>
              <a:t>Drop tasks if LM assigns </a:t>
            </a:r>
            <a:r>
              <a:rPr lang="en-US" dirty="0">
                <a:solidFill>
                  <a:srgbClr val="C00000"/>
                </a:solidFill>
              </a:rPr>
              <a:t>low probability</a:t>
            </a:r>
            <a:r>
              <a:rPr lang="en-US" dirty="0"/>
              <a:t> to them.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Drop tasks if they have a high overlap with one of the existing tasks in the task pool.</a:t>
            </a:r>
          </a:p>
          <a:p>
            <a:pPr lvl="1"/>
            <a:r>
              <a:rPr lang="en-US" dirty="0"/>
              <a:t>Otherwise, common tasks become more common — </a:t>
            </a:r>
            <a:r>
              <a:rPr lang="en-US" dirty="0">
                <a:solidFill>
                  <a:srgbClr val="C00000"/>
                </a:solidFill>
              </a:rPr>
              <a:t>tyranny of majority</a:t>
            </a:r>
            <a:r>
              <a:rPr lang="en-US" dirty="0"/>
              <a:t>. 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0" name="Google Shape;346;p52">
            <a:extLst>
              <a:ext uri="{FF2B5EF4-FFF2-40B4-BE49-F238E27FC236}">
                <a16:creationId xmlns:a16="http://schemas.microsoft.com/office/drawing/2014/main" id="{374C4821-F9F9-93B8-AA78-D98E38783E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34A7F-AE9D-DA3C-2901-7C9C234990E6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B3DE9-5BFC-0A3E-3DF4-FE83CB005FB2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23" name="Google Shape;346;p52">
              <a:extLst>
                <a:ext uri="{FF2B5EF4-FFF2-40B4-BE49-F238E27FC236}">
                  <a16:creationId xmlns:a16="http://schemas.microsoft.com/office/drawing/2014/main" id="{451CB54A-109F-AE10-30E7-C1882AF5A6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70642-E24F-4826-4B00-3B4E4AB86E87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A4750A-C45B-5A3D-9523-7A1CFA334F89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E03E2D-60F0-6A01-9418-7622CDFADB2E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019D59-BFFC-0C9F-B7E5-8BBA990FFF1E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4E6188-5CF2-AE42-D9AD-06F2E818468F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361DA3-5086-3B9A-082B-7916B2877335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D04604-497B-7F3A-F65C-52CA3F80AC7F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3C3901-221D-1536-A54E-C30AE22BFC13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C1F56-FD78-0D7E-DD68-ADA985E3726F}"/>
              </a:ext>
            </a:extLst>
          </p:cNvPr>
          <p:cNvSpPr txBox="1"/>
          <p:nvPr/>
        </p:nvSpPr>
        <p:spPr>
          <a:xfrm>
            <a:off x="8119073" y="5512881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510246-BF8D-FED6-8735-6741B795755F}"/>
              </a:ext>
            </a:extLst>
          </p:cNvPr>
          <p:cNvCxnSpPr>
            <a:cxnSpLocks/>
          </p:cNvCxnSpPr>
          <p:nvPr/>
        </p:nvCxnSpPr>
        <p:spPr>
          <a:xfrm>
            <a:off x="8288350" y="6143237"/>
            <a:ext cx="169644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350;p52">
            <a:extLst>
              <a:ext uri="{FF2B5EF4-FFF2-40B4-BE49-F238E27FC236}">
                <a16:creationId xmlns:a16="http://schemas.microsoft.com/office/drawing/2014/main" id="{E0DF942B-C61E-E5FC-89A8-83C720C040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98" t="50013" r="51118" b="-1"/>
          <a:stretch/>
        </p:blipFill>
        <p:spPr>
          <a:xfrm>
            <a:off x="9987798" y="5665254"/>
            <a:ext cx="687180" cy="79791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7F94B1-CB54-0E80-6C6C-2C2EF1DB6AED}"/>
              </a:ext>
            </a:extLst>
          </p:cNvPr>
          <p:cNvSpPr txBox="1"/>
          <p:nvPr/>
        </p:nvSpPr>
        <p:spPr>
          <a:xfrm>
            <a:off x="9222130" y="6272993"/>
            <a:ext cx="2284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 out if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not novel or confident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the loop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3BE23B2-69B2-B2B5-ECD4-5EFB7B9E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8" y="1514475"/>
            <a:ext cx="11056917" cy="4662488"/>
          </a:xfrm>
        </p:spPr>
        <p:txBody>
          <a:bodyPr/>
          <a:lstStyle/>
          <a:p>
            <a:r>
              <a:rPr lang="en-US" dirty="0"/>
              <a:t>Add the filtered tasks to the task pool. </a:t>
            </a:r>
          </a:p>
          <a:p>
            <a:r>
              <a:rPr lang="en-US" dirty="0"/>
              <a:t>Iterate this process (generate, filter, add) until yield is near zero.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0" name="Google Shape;346;p52">
            <a:extLst>
              <a:ext uri="{FF2B5EF4-FFF2-40B4-BE49-F238E27FC236}">
                <a16:creationId xmlns:a16="http://schemas.microsoft.com/office/drawing/2014/main" id="{374C4821-F9F9-93B8-AA78-D98E38783E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34A7F-AE9D-DA3C-2901-7C9C234990E6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B3DE9-5BFC-0A3E-3DF4-FE83CB005FB2}"/>
              </a:ext>
            </a:extLst>
          </p:cNvPr>
          <p:cNvGrpSpPr/>
          <p:nvPr/>
        </p:nvGrpSpPr>
        <p:grpSpPr>
          <a:xfrm>
            <a:off x="1599601" y="4985059"/>
            <a:ext cx="1714691" cy="1670475"/>
            <a:chOff x="-415195" y="2757790"/>
            <a:chExt cx="1714691" cy="1670475"/>
          </a:xfrm>
        </p:grpSpPr>
        <p:pic>
          <p:nvPicPr>
            <p:cNvPr id="23" name="Google Shape;346;p52">
              <a:extLst>
                <a:ext uri="{FF2B5EF4-FFF2-40B4-BE49-F238E27FC236}">
                  <a16:creationId xmlns:a16="http://schemas.microsoft.com/office/drawing/2014/main" id="{451CB54A-109F-AE10-30E7-C1882AF5A6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70642-E24F-4826-4B00-3B4E4AB86E87}"/>
                </a:ext>
              </a:extLst>
            </p:cNvPr>
            <p:cNvSpPr txBox="1"/>
            <p:nvPr/>
          </p:nvSpPr>
          <p:spPr>
            <a:xfrm>
              <a:off x="-347790" y="275779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A4750A-C45B-5A3D-9523-7A1CFA334F89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E03E2D-60F0-6A01-9418-7622CDFADB2E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F1257B7-B003-46B4-0559-DF5179CE296E}"/>
              </a:ext>
            </a:extLst>
          </p:cNvPr>
          <p:cNvCxnSpPr>
            <a:cxnSpLocks/>
            <a:stCxn id="35" idx="3"/>
          </p:cNvCxnSpPr>
          <p:nvPr/>
        </p:nvCxnSpPr>
        <p:spPr>
          <a:xfrm flipH="1" flipV="1">
            <a:off x="2909455" y="5665254"/>
            <a:ext cx="7765523" cy="398957"/>
          </a:xfrm>
          <a:prstGeom prst="bentConnector5">
            <a:avLst>
              <a:gd name="adj1" fmla="val -2944"/>
              <a:gd name="adj2" fmla="val 313196"/>
              <a:gd name="adj3" fmla="val 9995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019D59-BFFC-0C9F-B7E5-8BBA990FFF1E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4E6188-5CF2-AE42-D9AD-06F2E818468F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361DA3-5086-3B9A-082B-7916B2877335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D04604-497B-7F3A-F65C-52CA3F80AC7F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3C3901-221D-1536-A54E-C30AE22BFC13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C1F56-FD78-0D7E-DD68-ADA985E3726F}"/>
              </a:ext>
            </a:extLst>
          </p:cNvPr>
          <p:cNvSpPr txBox="1"/>
          <p:nvPr/>
        </p:nvSpPr>
        <p:spPr>
          <a:xfrm>
            <a:off x="8119073" y="5512881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510246-BF8D-FED6-8735-6741B795755F}"/>
              </a:ext>
            </a:extLst>
          </p:cNvPr>
          <p:cNvCxnSpPr>
            <a:cxnSpLocks/>
          </p:cNvCxnSpPr>
          <p:nvPr/>
        </p:nvCxnSpPr>
        <p:spPr>
          <a:xfrm>
            <a:off x="8288350" y="6143237"/>
            <a:ext cx="169644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350;p52">
            <a:extLst>
              <a:ext uri="{FF2B5EF4-FFF2-40B4-BE49-F238E27FC236}">
                <a16:creationId xmlns:a16="http://schemas.microsoft.com/office/drawing/2014/main" id="{E0DF942B-C61E-E5FC-89A8-83C720C040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98" t="50013" r="51118" b="-1"/>
          <a:stretch/>
        </p:blipFill>
        <p:spPr>
          <a:xfrm>
            <a:off x="9987798" y="5665254"/>
            <a:ext cx="687180" cy="79791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7F94B1-CB54-0E80-6C6C-2C2EF1DB6AED}"/>
              </a:ext>
            </a:extLst>
          </p:cNvPr>
          <p:cNvSpPr txBox="1"/>
          <p:nvPr/>
        </p:nvSpPr>
        <p:spPr>
          <a:xfrm>
            <a:off x="9222130" y="6272993"/>
            <a:ext cx="2284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 out if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not novel or confident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8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dirty="0"/>
              <a:t>Self-Instructing GPT3 (base version)</a:t>
            </a:r>
            <a:endParaRPr lang="en-US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3BE23B2-69B2-B2B5-ECD4-5EFB7B9E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8" y="1514475"/>
            <a:ext cx="11056917" cy="4662488"/>
          </a:xfrm>
        </p:spPr>
        <p:txBody>
          <a:bodyPr/>
          <a:lstStyle/>
          <a:p>
            <a:r>
              <a:rPr lang="en" b="1" dirty="0"/>
              <a:t>Generate: </a:t>
            </a:r>
          </a:p>
          <a:p>
            <a:pPr lvl="1"/>
            <a:r>
              <a:rPr lang="en" dirty="0"/>
              <a:t>GPT3 (“</a:t>
            </a:r>
            <a:r>
              <a:rPr lang="en" dirty="0" err="1"/>
              <a:t>davinci</a:t>
            </a:r>
            <a:r>
              <a:rPr lang="en" dirty="0"/>
              <a:t>” engine).</a:t>
            </a:r>
          </a:p>
          <a:p>
            <a:pPr lvl="1"/>
            <a:r>
              <a:rPr lang="en" dirty="0"/>
              <a:t>We generated 52K instructions and 82K instances.</a:t>
            </a:r>
          </a:p>
          <a:p>
            <a:pPr lvl="1"/>
            <a:r>
              <a:rPr lang="en-US" dirty="0"/>
              <a:t>API cost ~$600</a:t>
            </a:r>
          </a:p>
          <a:p>
            <a:r>
              <a:rPr lang="en-US" b="1" dirty="0"/>
              <a:t>Align: </a:t>
            </a:r>
          </a:p>
          <a:p>
            <a:pPr lvl="1"/>
            <a:r>
              <a:rPr lang="en-US" dirty="0"/>
              <a:t>We finetuned GPT3 with this data via OpenAI API (2 epochs). **</a:t>
            </a:r>
          </a:p>
          <a:p>
            <a:pPr lvl="1"/>
            <a:r>
              <a:rPr lang="en-US" dirty="0"/>
              <a:t>API cost: ~$338 for finetuning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0" name="Google Shape;346;p52">
            <a:extLst>
              <a:ext uri="{FF2B5EF4-FFF2-40B4-BE49-F238E27FC236}">
                <a16:creationId xmlns:a16="http://schemas.microsoft.com/office/drawing/2014/main" id="{374C4821-F9F9-93B8-AA78-D98E38783E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34A7F-AE9D-DA3C-2901-7C9C234990E6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B3DE9-5BFC-0A3E-3DF4-FE83CB005FB2}"/>
              </a:ext>
            </a:extLst>
          </p:cNvPr>
          <p:cNvGrpSpPr/>
          <p:nvPr/>
        </p:nvGrpSpPr>
        <p:grpSpPr>
          <a:xfrm>
            <a:off x="1599601" y="4984005"/>
            <a:ext cx="1714691" cy="1671529"/>
            <a:chOff x="-415195" y="2756736"/>
            <a:chExt cx="1714691" cy="1671529"/>
          </a:xfrm>
        </p:grpSpPr>
        <p:pic>
          <p:nvPicPr>
            <p:cNvPr id="23" name="Google Shape;346;p52">
              <a:extLst>
                <a:ext uri="{FF2B5EF4-FFF2-40B4-BE49-F238E27FC236}">
                  <a16:creationId xmlns:a16="http://schemas.microsoft.com/office/drawing/2014/main" id="{451CB54A-109F-AE10-30E7-C1882AF5A6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70642-E24F-4826-4B00-3B4E4AB86E87}"/>
                </a:ext>
              </a:extLst>
            </p:cNvPr>
            <p:cNvSpPr txBox="1"/>
            <p:nvPr/>
          </p:nvSpPr>
          <p:spPr>
            <a:xfrm>
              <a:off x="-338727" y="2756736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A4750A-C45B-5A3D-9523-7A1CFA334F89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E03E2D-60F0-6A01-9418-7622CDFADB2E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F1257B7-B003-46B4-0559-DF5179CE296E}"/>
              </a:ext>
            </a:extLst>
          </p:cNvPr>
          <p:cNvCxnSpPr>
            <a:cxnSpLocks/>
            <a:stCxn id="35" idx="3"/>
          </p:cNvCxnSpPr>
          <p:nvPr/>
        </p:nvCxnSpPr>
        <p:spPr>
          <a:xfrm flipH="1" flipV="1">
            <a:off x="2909455" y="5665254"/>
            <a:ext cx="7765523" cy="398957"/>
          </a:xfrm>
          <a:prstGeom prst="bentConnector5">
            <a:avLst>
              <a:gd name="adj1" fmla="val -2944"/>
              <a:gd name="adj2" fmla="val 313196"/>
              <a:gd name="adj3" fmla="val 9995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019D59-BFFC-0C9F-B7E5-8BBA990FFF1E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4E6188-5CF2-AE42-D9AD-06F2E818468F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361DA3-5086-3B9A-082B-7916B2877335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D04604-497B-7F3A-F65C-52CA3F80AC7F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3C3901-221D-1536-A54E-C30AE22BFC13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C1F56-FD78-0D7E-DD68-ADA985E3726F}"/>
              </a:ext>
            </a:extLst>
          </p:cNvPr>
          <p:cNvSpPr txBox="1"/>
          <p:nvPr/>
        </p:nvSpPr>
        <p:spPr>
          <a:xfrm>
            <a:off x="8119073" y="5512881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510246-BF8D-FED6-8735-6741B795755F}"/>
              </a:ext>
            </a:extLst>
          </p:cNvPr>
          <p:cNvCxnSpPr>
            <a:cxnSpLocks/>
          </p:cNvCxnSpPr>
          <p:nvPr/>
        </p:nvCxnSpPr>
        <p:spPr>
          <a:xfrm>
            <a:off x="8288350" y="6143237"/>
            <a:ext cx="169644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350;p52">
            <a:extLst>
              <a:ext uri="{FF2B5EF4-FFF2-40B4-BE49-F238E27FC236}">
                <a16:creationId xmlns:a16="http://schemas.microsoft.com/office/drawing/2014/main" id="{E0DF942B-C61E-E5FC-89A8-83C720C040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98" t="50013" r="51118" b="-1"/>
          <a:stretch/>
        </p:blipFill>
        <p:spPr>
          <a:xfrm>
            <a:off x="9987798" y="5665254"/>
            <a:ext cx="687180" cy="79791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7F94B1-CB54-0E80-6C6C-2C2EF1DB6AED}"/>
              </a:ext>
            </a:extLst>
          </p:cNvPr>
          <p:cNvSpPr txBox="1"/>
          <p:nvPr/>
        </p:nvSpPr>
        <p:spPr>
          <a:xfrm>
            <a:off x="9222130" y="6272993"/>
            <a:ext cx="2284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 out if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not novel or confident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9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27</a:t>
            </a:fld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345000" y="5849361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641095-AA27-2136-E76A-C25A9A9E3C2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54" name="Google Shape;394;p58">
              <a:extLst>
                <a:ext uri="{FF2B5EF4-FFF2-40B4-BE49-F238E27FC236}">
                  <a16:creationId xmlns:a16="http://schemas.microsoft.com/office/drawing/2014/main" id="{447F13E3-F2BB-D46F-75AB-74421B468B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05D49E-3F4B-BEEA-B495-CBB93F924BFF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Google Shape;394;p58">
            <a:extLst>
              <a:ext uri="{FF2B5EF4-FFF2-40B4-BE49-F238E27FC236}">
                <a16:creationId xmlns:a16="http://schemas.microsoft.com/office/drawing/2014/main" id="{25EAD72C-42B1-A0C7-19D2-9EC13E84E3C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5;p58">
            <a:extLst>
              <a:ext uri="{FF2B5EF4-FFF2-40B4-BE49-F238E27FC236}">
                <a16:creationId xmlns:a16="http://schemas.microsoft.com/office/drawing/2014/main" id="{D0EB54CC-7DBE-0C3C-D80A-4B902C56EC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r="65009" b="7351"/>
          <a:stretch/>
        </p:blipFill>
        <p:spPr>
          <a:xfrm>
            <a:off x="3979372" y="2186846"/>
            <a:ext cx="142046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AE305FE-F0DE-0483-3D4F-5E88E0AA9DF4}"/>
              </a:ext>
            </a:extLst>
          </p:cNvPr>
          <p:cNvSpPr/>
          <p:nvPr/>
        </p:nvSpPr>
        <p:spPr>
          <a:xfrm rot="3839491">
            <a:off x="5449800" y="520593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EAA9B3-6999-31BE-1861-0ECC0606B2CA}"/>
              </a:ext>
            </a:extLst>
          </p:cNvPr>
          <p:cNvSpPr/>
          <p:nvPr/>
        </p:nvSpPr>
        <p:spPr>
          <a:xfrm>
            <a:off x="6096000" y="3372539"/>
            <a:ext cx="5858505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Noisy, but diverse “self-instruct” data ~ thousands of clean human-written data</a:t>
            </a:r>
            <a:endParaRPr lang="en-US" sz="24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5D74D-5D99-B913-37C4-960B31F7F9BF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59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28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4865957" y="5048515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433719" y="5761559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DE2E-8BA4-60C1-70B3-7FD54A280355}"/>
              </a:ext>
            </a:extLst>
          </p:cNvPr>
          <p:cNvGrpSpPr/>
          <p:nvPr/>
        </p:nvGrpSpPr>
        <p:grpSpPr>
          <a:xfrm>
            <a:off x="8784744" y="2173362"/>
            <a:ext cx="3371762" cy="2765944"/>
            <a:chOff x="8474640" y="2033470"/>
            <a:chExt cx="3786068" cy="3131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B8BBE-7597-7B85-D147-A3C579E0B326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AB5BA8-AC01-4380-D42C-E7449D97A260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E10E0C-7F91-CA95-6E24-746663972FDE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2E94E3-224F-05BB-C2FF-69007CF5C477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A799A-125D-9B8F-D33B-FE74DE62E016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E8F249-73E6-0298-3476-1F497B11114E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29282C-63BA-D7B0-A27D-43440852895F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 dirty="0">
                  <a:latin typeface="Avenir Book" panose="02000503020000020003" pitchFamily="2" charset="0"/>
                </a:rPr>
                <a:t>pre-training + instruct-tuning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BFDD0A-50F0-3D79-1BC8-5162053E2260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D1BBCA-F73C-6458-A044-27E1E4E0A405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50311F5-5335-71DB-B62E-1CBD4720F0E0}"/>
                  </a:ext>
                </a:extLst>
              </p:cNvPr>
              <p:cNvSpPr/>
              <p:nvPr/>
            </p:nvSpPr>
            <p:spPr>
              <a:xfrm>
                <a:off x="8179735" y="5285723"/>
                <a:ext cx="3635912" cy="1123155"/>
              </a:xfrm>
              <a:prstGeom prst="roundRect">
                <a:avLst/>
              </a:prstGeom>
              <a:solidFill>
                <a:srgbClr val="EAEDFD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Pre-trained on code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   better base LM?</a:t>
                </a: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50311F5-5335-71DB-B62E-1CBD4720F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35" y="5285723"/>
                <a:ext cx="3635912" cy="11231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635A4BF-0BFB-F077-CD08-7F8ADB0E0BAC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F0AC51-13BB-E1EA-1895-1EDA26E7914C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35" name="Google Shape;394;p58">
              <a:extLst>
                <a:ext uri="{FF2B5EF4-FFF2-40B4-BE49-F238E27FC236}">
                  <a16:creationId xmlns:a16="http://schemas.microsoft.com/office/drawing/2014/main" id="{37AEA163-8BA5-FFCC-60D1-158C2ED4880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9C6F6A-585C-6FA0-9B41-6F963DBFA742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Google Shape;394;p58">
            <a:extLst>
              <a:ext uri="{FF2B5EF4-FFF2-40B4-BE49-F238E27FC236}">
                <a16:creationId xmlns:a16="http://schemas.microsoft.com/office/drawing/2014/main" id="{2D2236EE-5248-9018-C59F-D9C138F6FD5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95;p58">
            <a:extLst>
              <a:ext uri="{FF2B5EF4-FFF2-40B4-BE49-F238E27FC236}">
                <a16:creationId xmlns:a16="http://schemas.microsoft.com/office/drawing/2014/main" id="{C73C29B4-3953-01B1-3298-CCFBB9EC796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34387" b="7351"/>
          <a:stretch/>
        </p:blipFill>
        <p:spPr>
          <a:xfrm>
            <a:off x="3979372" y="2186846"/>
            <a:ext cx="2663593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92E4379-3B09-2C17-612F-0912383CE73D}"/>
              </a:ext>
            </a:extLst>
          </p:cNvPr>
          <p:cNvSpPr/>
          <p:nvPr/>
        </p:nvSpPr>
        <p:spPr>
          <a:xfrm rot="3839491">
            <a:off x="6370077" y="5280427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7C1FC-6AFB-3210-6393-3E1ABAA00A5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1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29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FCA8E81-6B7F-2801-F35D-CE7E6CAB7159}"/>
              </a:ext>
            </a:extLst>
          </p:cNvPr>
          <p:cNvGrpSpPr/>
          <p:nvPr/>
        </p:nvGrpSpPr>
        <p:grpSpPr>
          <a:xfrm>
            <a:off x="8550557" y="2173362"/>
            <a:ext cx="3605948" cy="3869486"/>
            <a:chOff x="8211678" y="2033470"/>
            <a:chExt cx="4049030" cy="43804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B690-25E7-B755-D2E2-F5FB0CDA496B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E520F-5962-DAD9-6C44-A7AAFB7B7937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00E4FE-7453-A3DA-57BF-81A1C8D87F48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9324DA-0F44-76BF-FA98-935B3555A3FD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F1E7C9-3EAC-35B9-68C3-D0292378C82A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FD991B-1C6D-92BF-9093-FDE3D121DF83}"/>
                </a:ext>
              </a:extLst>
            </p:cNvPr>
            <p:cNvSpPr txBox="1"/>
            <p:nvPr/>
          </p:nvSpPr>
          <p:spPr>
            <a:xfrm>
              <a:off x="10105664" y="5770388"/>
              <a:ext cx="1748940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</a:t>
              </a:r>
              <a:b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-003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A25C31-2851-57E9-A120-B3089B29D693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FC2311-C754-9571-D369-4247094AADAA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 dirty="0">
                  <a:latin typeface="Avenir Book" panose="02000503020000020003" pitchFamily="2" charset="0"/>
                </a:rPr>
                <a:t>pre-training + instruct-tuning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B033B3-0B23-DF90-2E93-FE699BE0336B}"/>
                </a:ext>
              </a:extLst>
            </p:cNvPr>
            <p:cNvSpPr txBox="1"/>
            <p:nvPr/>
          </p:nvSpPr>
          <p:spPr>
            <a:xfrm>
              <a:off x="8211678" y="5771900"/>
              <a:ext cx="1748940" cy="6420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ChatGPT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FD30E1-F4C8-F712-462A-5A3307E893E5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F79D9F-2B3C-147A-88B5-0E05A57BA39C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31E516-617D-4A70-9A39-624867FFC36F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 flipH="1">
              <a:off x="9086148" y="5164643"/>
              <a:ext cx="969898" cy="60725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E4BA42F-EC82-43A2-9418-07F5E7F990CF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10056046" y="5164643"/>
              <a:ext cx="924088" cy="60574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535B8F-B500-0342-BB38-14514C678D3C}"/>
                </a:ext>
              </a:extLst>
            </p:cNvPr>
            <p:cNvSpPr txBox="1"/>
            <p:nvPr/>
          </p:nvSpPr>
          <p:spPr>
            <a:xfrm>
              <a:off x="9438135" y="5330398"/>
              <a:ext cx="11417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RLHF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A22592-064A-69C3-B503-2B7A1B8F18A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48" name="Google Shape;394;p58">
              <a:extLst>
                <a:ext uri="{FF2B5EF4-FFF2-40B4-BE49-F238E27FC236}">
                  <a16:creationId xmlns:a16="http://schemas.microsoft.com/office/drawing/2014/main" id="{77D8433F-DBF4-23C2-74D7-E4A1EC7C1BC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81CD9E4-96A4-DBFE-51C9-2688730BC5AE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Google Shape;394;p58">
            <a:extLst>
              <a:ext uri="{FF2B5EF4-FFF2-40B4-BE49-F238E27FC236}">
                <a16:creationId xmlns:a16="http://schemas.microsoft.com/office/drawing/2014/main" id="{C84D312B-B0D7-2B78-5C65-74BC340C17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95;p58">
            <a:extLst>
              <a:ext uri="{FF2B5EF4-FFF2-40B4-BE49-F238E27FC236}">
                <a16:creationId xmlns:a16="http://schemas.microsoft.com/office/drawing/2014/main" id="{2B938E81-6CA6-AACC-8AE5-BFE419069A6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b="7351"/>
          <a:stretch/>
        </p:blipFill>
        <p:spPr>
          <a:xfrm>
            <a:off x="3979372" y="2186846"/>
            <a:ext cx="4059516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18592-250A-CE0F-2E15-463A4FE6B45A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3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Success We Dreamed 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4" descr="A screenshot of a paper with graphs and charts&#10;&#10;Description automatically generated">
            <a:extLst>
              <a:ext uri="{FF2B5EF4-FFF2-40B4-BE49-F238E27FC236}">
                <a16:creationId xmlns:a16="http://schemas.microsoft.com/office/drawing/2014/main" id="{6AD13CAD-4BE6-0A2A-D29E-47C1B9C8E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86"/>
          <a:stretch/>
        </p:blipFill>
        <p:spPr>
          <a:xfrm>
            <a:off x="499333" y="1188713"/>
            <a:ext cx="11456695" cy="5669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BD814-1851-F35D-7498-A84C45CC4D05}"/>
              </a:ext>
            </a:extLst>
          </p:cNvPr>
          <p:cNvSpPr txBox="1"/>
          <p:nvPr/>
        </p:nvSpPr>
        <p:spPr>
          <a:xfrm>
            <a:off x="10054727" y="71636"/>
            <a:ext cx="2400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Bubeck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7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Summary Thus Far </a:t>
            </a:r>
            <a:endParaRPr dirty="0"/>
          </a:p>
        </p:txBody>
      </p:sp>
      <p:sp>
        <p:nvSpPr>
          <p:cNvPr id="420" name="Google Shape;420;p61"/>
          <p:cNvSpPr txBox="1">
            <a:spLocks noGrp="1"/>
          </p:cNvSpPr>
          <p:nvPr>
            <p:ph idx="1"/>
          </p:nvPr>
        </p:nvSpPr>
        <p:spPr>
          <a:xfrm>
            <a:off x="570016" y="1514475"/>
            <a:ext cx="10783784" cy="4964112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Self-Instruct: Using LLM itself bootstrap alignment data 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2400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We can </a:t>
            </a:r>
            <a:r>
              <a:rPr lang="en" sz="2400" dirty="0">
                <a:solidFill>
                  <a:srgbClr val="00B050"/>
                </a:solidFill>
              </a:rPr>
              <a:t>reduce </a:t>
            </a:r>
            <a:r>
              <a:rPr lang="en" sz="2400" dirty="0"/>
              <a:t>the reliance on </a:t>
            </a:r>
            <a:r>
              <a:rPr lang="en" sz="2400" dirty="0">
                <a:solidFill>
                  <a:srgbClr val="C00000"/>
                </a:solidFill>
              </a:rPr>
              <a:t>human</a:t>
            </a:r>
            <a:r>
              <a:rPr lang="en" sz="2400" dirty="0"/>
              <a:t> </a:t>
            </a:r>
            <a:r>
              <a:rPr lang="en" sz="2400" dirty="0">
                <a:solidFill>
                  <a:srgbClr val="C00000"/>
                </a:solidFill>
              </a:rPr>
              <a:t>annotations</a:t>
            </a:r>
            <a:r>
              <a:rPr lang="en" sz="2400" dirty="0"/>
              <a:t> in “alignment”.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sz="2400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LLMs can expand upon examples and </a:t>
            </a:r>
            <a:r>
              <a:rPr lang="en" sz="2400" dirty="0">
                <a:solidFill>
                  <a:srgbClr val="00B050"/>
                </a:solidFill>
              </a:rPr>
              <a:t>diversify</a:t>
            </a:r>
            <a:r>
              <a:rPr lang="en" sz="2400" dirty="0"/>
              <a:t> the labelled data. </a:t>
            </a:r>
          </a:p>
          <a:p>
            <a:pPr marL="152396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2000" dirty="0">
              <a:solidFill>
                <a:srgbClr val="00B050"/>
              </a:solidFill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30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B4ED2-3E5A-42D0-987C-35AE7BD42C9C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(* See also concurrent work: Unnatural-Instructions [</a:t>
            </a:r>
            <a:r>
              <a:rPr lang="en-US" sz="1400" dirty="0" err="1">
                <a:latin typeface="Avenir Book" panose="02000503020000020003" pitchFamily="2" charset="0"/>
              </a:rPr>
              <a:t>Honovich</a:t>
            </a:r>
            <a:r>
              <a:rPr lang="en-US" sz="1400" dirty="0">
                <a:latin typeface="Avenir Book" panose="02000503020000020003" pitchFamily="2" charset="0"/>
              </a:rPr>
              <a:t> et al. 2022] and Self-Chat [Xu et al. 2023] )</a:t>
            </a:r>
          </a:p>
        </p:txBody>
      </p:sp>
    </p:spTree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14CF-6D8A-B6D9-02AF-8A5F094C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Impact: Learning from AI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26F83-171B-11FF-4A0B-DA13AB0C0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models adopted Self-Instruct data generation. </a:t>
            </a:r>
          </a:p>
          <a:p>
            <a:pPr lvl="1"/>
            <a:r>
              <a:rPr lang="en-US" dirty="0" err="1"/>
              <a:t>Alphaca</a:t>
            </a:r>
            <a:r>
              <a:rPr lang="en-US" dirty="0"/>
              <a:t>, Zephyr, etc.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LLMs used directly as a reward during alignment, skipping the data generation.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A876-00E8-E740-9EEC-B8A2F12E9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40DDB-3DC9-3F38-49C3-EDAE6FD93B6F}"/>
              </a:ext>
            </a:extLst>
          </p:cNvPr>
          <p:cNvSpPr txBox="1"/>
          <p:nvPr/>
        </p:nvSpPr>
        <p:spPr>
          <a:xfrm>
            <a:off x="4356100" y="1993384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8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Taori</a:t>
            </a:r>
            <a:r>
              <a:rPr lang="en-US" sz="18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 et al. 2023; Tunstall et al. 2023]</a:t>
            </a:r>
            <a:endParaRPr lang="en-US" sz="1800" dirty="0">
              <a:latin typeface="Avenir Book" panose="0200050302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7C672-E7B2-6575-2003-C29F68A38924}"/>
              </a:ext>
            </a:extLst>
          </p:cNvPr>
          <p:cNvSpPr txBox="1"/>
          <p:nvPr/>
        </p:nvSpPr>
        <p:spPr>
          <a:xfrm>
            <a:off x="3733800" y="3429000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[Lee et al. 2023; many others]</a:t>
            </a:r>
            <a:endParaRPr lang="en-US" sz="1800" dirty="0">
              <a:latin typeface="Avenir Book" panose="02000503020000020003" pitchFamily="2" charset="0"/>
            </a:endParaRPr>
          </a:p>
        </p:txBody>
      </p:sp>
      <p:pic>
        <p:nvPicPr>
          <p:cNvPr id="10" name="Picture 9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B5CA13C-5FA5-CBB1-E7EC-2D87CF10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8" t="13302" r="2778"/>
          <a:stretch/>
        </p:blipFill>
        <p:spPr>
          <a:xfrm>
            <a:off x="3903110" y="3994519"/>
            <a:ext cx="7340600" cy="2311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object 9">
            <a:extLst>
              <a:ext uri="{FF2B5EF4-FFF2-40B4-BE49-F238E27FC236}">
                <a16:creationId xmlns:a16="http://schemas.microsoft.com/office/drawing/2014/main" id="{A17D1702-FA9A-ABAE-0981-8B9981CCE438}"/>
              </a:ext>
            </a:extLst>
          </p:cNvPr>
          <p:cNvGrpSpPr/>
          <p:nvPr/>
        </p:nvGrpSpPr>
        <p:grpSpPr>
          <a:xfrm>
            <a:off x="1131258" y="4837747"/>
            <a:ext cx="900113" cy="505778"/>
            <a:chOff x="7330249" y="4692205"/>
            <a:chExt cx="1200150" cy="674370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A095C92C-C9AD-83F9-55A5-BEA4AF81BCB9}"/>
                </a:ext>
              </a:extLst>
            </p:cNvPr>
            <p:cNvSpPr/>
            <p:nvPr/>
          </p:nvSpPr>
          <p:spPr>
            <a:xfrm>
              <a:off x="7335011" y="4696967"/>
              <a:ext cx="1190625" cy="664845"/>
            </a:xfrm>
            <a:custGeom>
              <a:avLst/>
              <a:gdLst/>
              <a:ahLst/>
              <a:cxnLst/>
              <a:rect l="l" t="t" r="r" b="b"/>
              <a:pathLst>
                <a:path w="1190625" h="664845">
                  <a:moveTo>
                    <a:pt x="1079500" y="0"/>
                  </a:moveTo>
                  <a:lnTo>
                    <a:pt x="110744" y="0"/>
                  </a:lnTo>
                  <a:lnTo>
                    <a:pt x="67615" y="8695"/>
                  </a:lnTo>
                  <a:lnTo>
                    <a:pt x="32416" y="32416"/>
                  </a:lnTo>
                  <a:lnTo>
                    <a:pt x="8695" y="67615"/>
                  </a:lnTo>
                  <a:lnTo>
                    <a:pt x="0" y="110743"/>
                  </a:lnTo>
                  <a:lnTo>
                    <a:pt x="0" y="553719"/>
                  </a:lnTo>
                  <a:lnTo>
                    <a:pt x="8695" y="596848"/>
                  </a:lnTo>
                  <a:lnTo>
                    <a:pt x="32416" y="632047"/>
                  </a:lnTo>
                  <a:lnTo>
                    <a:pt x="67615" y="655768"/>
                  </a:lnTo>
                  <a:lnTo>
                    <a:pt x="110744" y="664463"/>
                  </a:lnTo>
                  <a:lnTo>
                    <a:pt x="1079500" y="664463"/>
                  </a:lnTo>
                  <a:lnTo>
                    <a:pt x="1122628" y="655768"/>
                  </a:lnTo>
                  <a:lnTo>
                    <a:pt x="1157827" y="632047"/>
                  </a:lnTo>
                  <a:lnTo>
                    <a:pt x="1181548" y="596848"/>
                  </a:lnTo>
                  <a:lnTo>
                    <a:pt x="1190244" y="553719"/>
                  </a:lnTo>
                  <a:lnTo>
                    <a:pt x="1190244" y="110743"/>
                  </a:lnTo>
                  <a:lnTo>
                    <a:pt x="1181548" y="67615"/>
                  </a:lnTo>
                  <a:lnTo>
                    <a:pt x="1157827" y="32416"/>
                  </a:lnTo>
                  <a:lnTo>
                    <a:pt x="1122628" y="8695"/>
                  </a:lnTo>
                  <a:lnTo>
                    <a:pt x="107950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0A1637A0-DD7A-6FB7-787E-EF4BE537E52A}"/>
                </a:ext>
              </a:extLst>
            </p:cNvPr>
            <p:cNvSpPr/>
            <p:nvPr/>
          </p:nvSpPr>
          <p:spPr>
            <a:xfrm>
              <a:off x="7335011" y="4696967"/>
              <a:ext cx="1190625" cy="664845"/>
            </a:xfrm>
            <a:custGeom>
              <a:avLst/>
              <a:gdLst/>
              <a:ahLst/>
              <a:cxnLst/>
              <a:rect l="l" t="t" r="r" b="b"/>
              <a:pathLst>
                <a:path w="1190625" h="664845">
                  <a:moveTo>
                    <a:pt x="0" y="110743"/>
                  </a:moveTo>
                  <a:lnTo>
                    <a:pt x="8695" y="67615"/>
                  </a:lnTo>
                  <a:lnTo>
                    <a:pt x="32416" y="32416"/>
                  </a:lnTo>
                  <a:lnTo>
                    <a:pt x="67615" y="8695"/>
                  </a:lnTo>
                  <a:lnTo>
                    <a:pt x="110744" y="0"/>
                  </a:lnTo>
                  <a:lnTo>
                    <a:pt x="1079500" y="0"/>
                  </a:lnTo>
                  <a:lnTo>
                    <a:pt x="1122628" y="8695"/>
                  </a:lnTo>
                  <a:lnTo>
                    <a:pt x="1157827" y="32416"/>
                  </a:lnTo>
                  <a:lnTo>
                    <a:pt x="1181548" y="67615"/>
                  </a:lnTo>
                  <a:lnTo>
                    <a:pt x="1190244" y="110743"/>
                  </a:lnTo>
                  <a:lnTo>
                    <a:pt x="1190244" y="553719"/>
                  </a:lnTo>
                  <a:lnTo>
                    <a:pt x="1181548" y="596848"/>
                  </a:lnTo>
                  <a:lnTo>
                    <a:pt x="1157827" y="632047"/>
                  </a:lnTo>
                  <a:lnTo>
                    <a:pt x="1122628" y="655768"/>
                  </a:lnTo>
                  <a:lnTo>
                    <a:pt x="1079500" y="664463"/>
                  </a:lnTo>
                  <a:lnTo>
                    <a:pt x="110744" y="664463"/>
                  </a:lnTo>
                  <a:lnTo>
                    <a:pt x="67615" y="655768"/>
                  </a:lnTo>
                  <a:lnTo>
                    <a:pt x="32416" y="632047"/>
                  </a:lnTo>
                  <a:lnTo>
                    <a:pt x="8695" y="596848"/>
                  </a:lnTo>
                  <a:lnTo>
                    <a:pt x="0" y="553719"/>
                  </a:lnTo>
                  <a:lnTo>
                    <a:pt x="0" y="110743"/>
                  </a:lnTo>
                  <a:close/>
                </a:path>
              </a:pathLst>
            </a:custGeom>
            <a:ln w="9524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04170602-9C28-EDF7-97A7-63051B08B11A}"/>
              </a:ext>
            </a:extLst>
          </p:cNvPr>
          <p:cNvSpPr txBox="1"/>
          <p:nvPr/>
        </p:nvSpPr>
        <p:spPr>
          <a:xfrm>
            <a:off x="1324395" y="4931007"/>
            <a:ext cx="45966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sz="1800" spc="-53" dirty="0">
                <a:latin typeface="Corbel" panose="020B0503020204020204" pitchFamily="34" charset="0"/>
                <a:cs typeface="Tahoma"/>
              </a:rPr>
              <a:t>LM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EF5F530A-D7FD-AE5F-5B29-4D68FF6216FF}"/>
              </a:ext>
            </a:extLst>
          </p:cNvPr>
          <p:cNvSpPr/>
          <p:nvPr/>
        </p:nvSpPr>
        <p:spPr>
          <a:xfrm>
            <a:off x="2142385" y="5026484"/>
            <a:ext cx="400050" cy="85725"/>
          </a:xfrm>
          <a:custGeom>
            <a:avLst/>
            <a:gdLst/>
            <a:ahLst/>
            <a:cxnLst/>
            <a:rect l="l" t="t" r="r" b="b"/>
            <a:pathLst>
              <a:path w="533400" h="114300">
                <a:moveTo>
                  <a:pt x="419100" y="0"/>
                </a:moveTo>
                <a:lnTo>
                  <a:pt x="419100" y="114300"/>
                </a:lnTo>
                <a:lnTo>
                  <a:pt x="495300" y="76200"/>
                </a:lnTo>
                <a:lnTo>
                  <a:pt x="438150" y="76200"/>
                </a:lnTo>
                <a:lnTo>
                  <a:pt x="438150" y="38100"/>
                </a:lnTo>
                <a:lnTo>
                  <a:pt x="495300" y="38100"/>
                </a:lnTo>
                <a:lnTo>
                  <a:pt x="419100" y="0"/>
                </a:lnTo>
                <a:close/>
              </a:path>
              <a:path w="533400" h="114300">
                <a:moveTo>
                  <a:pt x="419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533400" h="114300">
                <a:moveTo>
                  <a:pt x="495300" y="38100"/>
                </a:moveTo>
                <a:lnTo>
                  <a:pt x="438150" y="38100"/>
                </a:lnTo>
                <a:lnTo>
                  <a:pt x="438150" y="76200"/>
                </a:lnTo>
                <a:lnTo>
                  <a:pt x="495300" y="76200"/>
                </a:lnTo>
                <a:lnTo>
                  <a:pt x="533400" y="57150"/>
                </a:lnTo>
                <a:lnTo>
                  <a:pt x="495300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5832151-DD61-5CA4-FB76-21356D45887B}"/>
              </a:ext>
            </a:extLst>
          </p:cNvPr>
          <p:cNvSpPr txBox="1"/>
          <p:nvPr/>
        </p:nvSpPr>
        <p:spPr>
          <a:xfrm>
            <a:off x="2563177" y="4933389"/>
            <a:ext cx="117062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lang="en-US" sz="1350" spc="-4" dirty="0">
                <a:latin typeface="Corbel" panose="020B0503020204020204" pitchFamily="34" charset="0"/>
                <a:cs typeface="Calibri"/>
              </a:rPr>
              <a:t>Model output</a:t>
            </a:r>
            <a:endParaRPr sz="1350" dirty="0">
              <a:latin typeface="Corbel" panose="020B0503020204020204" pitchFamily="34" charset="0"/>
              <a:cs typeface="Calibri"/>
            </a:endParaRP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BE7E2B69-1F2E-9593-9CFA-121C4C00B057}"/>
              </a:ext>
            </a:extLst>
          </p:cNvPr>
          <p:cNvGrpSpPr/>
          <p:nvPr/>
        </p:nvGrpSpPr>
        <p:grpSpPr>
          <a:xfrm>
            <a:off x="1404435" y="4437697"/>
            <a:ext cx="1817846" cy="407194"/>
            <a:chOff x="7694485" y="4158805"/>
            <a:chExt cx="2423795" cy="542925"/>
          </a:xfrm>
        </p:grpSpPr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DA7B29D-BAAB-D1BC-B153-1EFE5F5C130D}"/>
                </a:ext>
              </a:extLst>
            </p:cNvPr>
            <p:cNvSpPr/>
            <p:nvPr/>
          </p:nvSpPr>
          <p:spPr>
            <a:xfrm>
              <a:off x="7699247" y="4163567"/>
              <a:ext cx="2414270" cy="533400"/>
            </a:xfrm>
            <a:custGeom>
              <a:avLst/>
              <a:gdLst/>
              <a:ahLst/>
              <a:cxnLst/>
              <a:rect l="l" t="t" r="r" b="b"/>
              <a:pathLst>
                <a:path w="2414270" h="533400">
                  <a:moveTo>
                    <a:pt x="2180590" y="0"/>
                  </a:moveTo>
                  <a:lnTo>
                    <a:pt x="299974" y="0"/>
                  </a:lnTo>
                  <a:lnTo>
                    <a:pt x="252976" y="4742"/>
                  </a:lnTo>
                  <a:lnTo>
                    <a:pt x="209192" y="18345"/>
                  </a:lnTo>
                  <a:lnTo>
                    <a:pt x="169564" y="39868"/>
                  </a:lnTo>
                  <a:lnTo>
                    <a:pt x="135032" y="68373"/>
                  </a:lnTo>
                  <a:lnTo>
                    <a:pt x="106537" y="102920"/>
                  </a:lnTo>
                  <a:lnTo>
                    <a:pt x="85018" y="142571"/>
                  </a:lnTo>
                  <a:lnTo>
                    <a:pt x="71417" y="186386"/>
                  </a:lnTo>
                  <a:lnTo>
                    <a:pt x="66675" y="233425"/>
                  </a:lnTo>
                  <a:lnTo>
                    <a:pt x="66675" y="266699"/>
                  </a:lnTo>
                  <a:lnTo>
                    <a:pt x="0" y="266699"/>
                  </a:lnTo>
                  <a:lnTo>
                    <a:pt x="133350" y="400049"/>
                  </a:lnTo>
                  <a:lnTo>
                    <a:pt x="266700" y="266699"/>
                  </a:lnTo>
                  <a:lnTo>
                    <a:pt x="200025" y="266699"/>
                  </a:lnTo>
                  <a:lnTo>
                    <a:pt x="200025" y="233425"/>
                  </a:lnTo>
                  <a:lnTo>
                    <a:pt x="207891" y="194482"/>
                  </a:lnTo>
                  <a:lnTo>
                    <a:pt x="229330" y="162671"/>
                  </a:lnTo>
                  <a:lnTo>
                    <a:pt x="261104" y="141218"/>
                  </a:lnTo>
                  <a:lnTo>
                    <a:pt x="299974" y="133349"/>
                  </a:lnTo>
                  <a:lnTo>
                    <a:pt x="2180590" y="133349"/>
                  </a:lnTo>
                  <a:lnTo>
                    <a:pt x="2219533" y="141216"/>
                  </a:lnTo>
                  <a:lnTo>
                    <a:pt x="2251344" y="162655"/>
                  </a:lnTo>
                  <a:lnTo>
                    <a:pt x="2272797" y="194429"/>
                  </a:lnTo>
                  <a:lnTo>
                    <a:pt x="2280666" y="233298"/>
                  </a:lnTo>
                  <a:lnTo>
                    <a:pt x="2280666" y="533399"/>
                  </a:lnTo>
                  <a:lnTo>
                    <a:pt x="2414016" y="533399"/>
                  </a:lnTo>
                  <a:lnTo>
                    <a:pt x="2414016" y="233425"/>
                  </a:lnTo>
                  <a:lnTo>
                    <a:pt x="2409273" y="186386"/>
                  </a:lnTo>
                  <a:lnTo>
                    <a:pt x="2395670" y="142571"/>
                  </a:lnTo>
                  <a:lnTo>
                    <a:pt x="2374147" y="102920"/>
                  </a:lnTo>
                  <a:lnTo>
                    <a:pt x="2345642" y="68373"/>
                  </a:lnTo>
                  <a:lnTo>
                    <a:pt x="2311095" y="39868"/>
                  </a:lnTo>
                  <a:lnTo>
                    <a:pt x="2271444" y="18345"/>
                  </a:lnTo>
                  <a:lnTo>
                    <a:pt x="2227629" y="4742"/>
                  </a:lnTo>
                  <a:lnTo>
                    <a:pt x="218059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9E4B092A-5820-A2A2-CB10-14660DD7168A}"/>
                </a:ext>
              </a:extLst>
            </p:cNvPr>
            <p:cNvSpPr/>
            <p:nvPr/>
          </p:nvSpPr>
          <p:spPr>
            <a:xfrm>
              <a:off x="7699247" y="4163567"/>
              <a:ext cx="2414270" cy="533400"/>
            </a:xfrm>
            <a:custGeom>
              <a:avLst/>
              <a:gdLst/>
              <a:ahLst/>
              <a:cxnLst/>
              <a:rect l="l" t="t" r="r" b="b"/>
              <a:pathLst>
                <a:path w="2414270" h="533400">
                  <a:moveTo>
                    <a:pt x="2414016" y="533399"/>
                  </a:moveTo>
                  <a:lnTo>
                    <a:pt x="2414016" y="233425"/>
                  </a:lnTo>
                  <a:lnTo>
                    <a:pt x="2409273" y="186386"/>
                  </a:lnTo>
                  <a:lnTo>
                    <a:pt x="2395670" y="142571"/>
                  </a:lnTo>
                  <a:lnTo>
                    <a:pt x="2374147" y="102920"/>
                  </a:lnTo>
                  <a:lnTo>
                    <a:pt x="2345642" y="68373"/>
                  </a:lnTo>
                  <a:lnTo>
                    <a:pt x="2311095" y="39868"/>
                  </a:lnTo>
                  <a:lnTo>
                    <a:pt x="2271444" y="18345"/>
                  </a:lnTo>
                  <a:lnTo>
                    <a:pt x="2227629" y="4742"/>
                  </a:lnTo>
                  <a:lnTo>
                    <a:pt x="2180590" y="0"/>
                  </a:lnTo>
                  <a:lnTo>
                    <a:pt x="299974" y="0"/>
                  </a:lnTo>
                  <a:lnTo>
                    <a:pt x="252976" y="4742"/>
                  </a:lnTo>
                  <a:lnTo>
                    <a:pt x="209192" y="18345"/>
                  </a:lnTo>
                  <a:lnTo>
                    <a:pt x="169564" y="39868"/>
                  </a:lnTo>
                  <a:lnTo>
                    <a:pt x="135032" y="68373"/>
                  </a:lnTo>
                  <a:lnTo>
                    <a:pt x="106537" y="102920"/>
                  </a:lnTo>
                  <a:lnTo>
                    <a:pt x="85018" y="142571"/>
                  </a:lnTo>
                  <a:lnTo>
                    <a:pt x="71417" y="186386"/>
                  </a:lnTo>
                  <a:lnTo>
                    <a:pt x="66675" y="233425"/>
                  </a:lnTo>
                  <a:lnTo>
                    <a:pt x="66675" y="266699"/>
                  </a:lnTo>
                  <a:lnTo>
                    <a:pt x="0" y="266699"/>
                  </a:lnTo>
                  <a:lnTo>
                    <a:pt x="133350" y="400049"/>
                  </a:lnTo>
                  <a:lnTo>
                    <a:pt x="266700" y="266699"/>
                  </a:lnTo>
                  <a:lnTo>
                    <a:pt x="200025" y="266699"/>
                  </a:lnTo>
                  <a:lnTo>
                    <a:pt x="200025" y="233425"/>
                  </a:lnTo>
                  <a:lnTo>
                    <a:pt x="207891" y="194482"/>
                  </a:lnTo>
                  <a:lnTo>
                    <a:pt x="229330" y="162671"/>
                  </a:lnTo>
                  <a:lnTo>
                    <a:pt x="261104" y="141218"/>
                  </a:lnTo>
                  <a:lnTo>
                    <a:pt x="299974" y="133349"/>
                  </a:lnTo>
                  <a:lnTo>
                    <a:pt x="2180590" y="133349"/>
                  </a:lnTo>
                  <a:lnTo>
                    <a:pt x="2219533" y="141216"/>
                  </a:lnTo>
                  <a:lnTo>
                    <a:pt x="2251344" y="162655"/>
                  </a:lnTo>
                  <a:lnTo>
                    <a:pt x="2272797" y="194429"/>
                  </a:lnTo>
                  <a:lnTo>
                    <a:pt x="2280666" y="233298"/>
                  </a:lnTo>
                  <a:lnTo>
                    <a:pt x="2280666" y="533399"/>
                  </a:lnTo>
                  <a:lnTo>
                    <a:pt x="2414016" y="533399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261411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14CF-6D8A-B6D9-02AF-8A5F094C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Training LLMs with LLM Feedback: The Bottleneck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26F83-171B-11FF-4A0B-DA13AB0C0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514475"/>
            <a:ext cx="10731500" cy="4662488"/>
          </a:xfrm>
        </p:spPr>
        <p:txBody>
          <a:bodyPr/>
          <a:lstStyle/>
          <a:p>
            <a:r>
              <a:rPr lang="en-US" dirty="0"/>
              <a:t>Model feedback is a powerful idea, but … </a:t>
            </a:r>
          </a:p>
          <a:p>
            <a:r>
              <a:rPr lang="en-US" dirty="0"/>
              <a:t>It has many limitations …  </a:t>
            </a:r>
          </a:p>
          <a:p>
            <a:pPr lvl="1"/>
            <a:r>
              <a:rPr lang="en-US" dirty="0"/>
              <a:t>It amplifies existing biases.</a:t>
            </a:r>
          </a:p>
          <a:p>
            <a:pPr lvl="1"/>
            <a:r>
              <a:rPr lang="en-US" dirty="0"/>
              <a:t>It is still confined to the [implicit] boundaries defined by the its prompts.</a:t>
            </a:r>
          </a:p>
          <a:p>
            <a:pPr lvl="1"/>
            <a:r>
              <a:rPr lang="en-US" dirty="0"/>
              <a:t>LLMs work best in high-data regime. They fail when data is thin.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Training with self-feedback is not the way to </a:t>
            </a:r>
            <a:br>
              <a:rPr lang="en-US" dirty="0"/>
            </a:br>
            <a:r>
              <a:rPr lang="en-US" dirty="0"/>
              <a:t>the moon!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A876-00E8-E740-9EEC-B8A2F12E9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pSp>
        <p:nvGrpSpPr>
          <p:cNvPr id="5" name="object 9">
            <a:extLst>
              <a:ext uri="{FF2B5EF4-FFF2-40B4-BE49-F238E27FC236}">
                <a16:creationId xmlns:a16="http://schemas.microsoft.com/office/drawing/2014/main" id="{2FA3EC9E-CFD9-B4A9-41BB-607B2C13F4B3}"/>
              </a:ext>
            </a:extLst>
          </p:cNvPr>
          <p:cNvGrpSpPr/>
          <p:nvPr/>
        </p:nvGrpSpPr>
        <p:grpSpPr>
          <a:xfrm>
            <a:off x="8779833" y="1993344"/>
            <a:ext cx="900113" cy="505778"/>
            <a:chOff x="7330249" y="4692205"/>
            <a:chExt cx="1200150" cy="674370"/>
          </a:xfrm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C4D04A5B-7394-C957-536E-2F18FA07871B}"/>
                </a:ext>
              </a:extLst>
            </p:cNvPr>
            <p:cNvSpPr/>
            <p:nvPr/>
          </p:nvSpPr>
          <p:spPr>
            <a:xfrm>
              <a:off x="7335011" y="4696967"/>
              <a:ext cx="1190625" cy="664845"/>
            </a:xfrm>
            <a:custGeom>
              <a:avLst/>
              <a:gdLst/>
              <a:ahLst/>
              <a:cxnLst/>
              <a:rect l="l" t="t" r="r" b="b"/>
              <a:pathLst>
                <a:path w="1190625" h="664845">
                  <a:moveTo>
                    <a:pt x="1079500" y="0"/>
                  </a:moveTo>
                  <a:lnTo>
                    <a:pt x="110744" y="0"/>
                  </a:lnTo>
                  <a:lnTo>
                    <a:pt x="67615" y="8695"/>
                  </a:lnTo>
                  <a:lnTo>
                    <a:pt x="32416" y="32416"/>
                  </a:lnTo>
                  <a:lnTo>
                    <a:pt x="8695" y="67615"/>
                  </a:lnTo>
                  <a:lnTo>
                    <a:pt x="0" y="110743"/>
                  </a:lnTo>
                  <a:lnTo>
                    <a:pt x="0" y="553719"/>
                  </a:lnTo>
                  <a:lnTo>
                    <a:pt x="8695" y="596848"/>
                  </a:lnTo>
                  <a:lnTo>
                    <a:pt x="32416" y="632047"/>
                  </a:lnTo>
                  <a:lnTo>
                    <a:pt x="67615" y="655768"/>
                  </a:lnTo>
                  <a:lnTo>
                    <a:pt x="110744" y="664463"/>
                  </a:lnTo>
                  <a:lnTo>
                    <a:pt x="1079500" y="664463"/>
                  </a:lnTo>
                  <a:lnTo>
                    <a:pt x="1122628" y="655768"/>
                  </a:lnTo>
                  <a:lnTo>
                    <a:pt x="1157827" y="632047"/>
                  </a:lnTo>
                  <a:lnTo>
                    <a:pt x="1181548" y="596848"/>
                  </a:lnTo>
                  <a:lnTo>
                    <a:pt x="1190244" y="553719"/>
                  </a:lnTo>
                  <a:lnTo>
                    <a:pt x="1190244" y="110743"/>
                  </a:lnTo>
                  <a:lnTo>
                    <a:pt x="1181548" y="67615"/>
                  </a:lnTo>
                  <a:lnTo>
                    <a:pt x="1157827" y="32416"/>
                  </a:lnTo>
                  <a:lnTo>
                    <a:pt x="1122628" y="8695"/>
                  </a:lnTo>
                  <a:lnTo>
                    <a:pt x="1079500" y="0"/>
                  </a:lnTo>
                  <a:close/>
                </a:path>
              </a:pathLst>
            </a:custGeom>
            <a:solidFill>
              <a:srgbClr val="EC8585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D5A60A18-754E-F343-C09D-42FAB4FEF41D}"/>
                </a:ext>
              </a:extLst>
            </p:cNvPr>
            <p:cNvSpPr/>
            <p:nvPr/>
          </p:nvSpPr>
          <p:spPr>
            <a:xfrm>
              <a:off x="7335011" y="4696967"/>
              <a:ext cx="1190625" cy="664845"/>
            </a:xfrm>
            <a:custGeom>
              <a:avLst/>
              <a:gdLst/>
              <a:ahLst/>
              <a:cxnLst/>
              <a:rect l="l" t="t" r="r" b="b"/>
              <a:pathLst>
                <a:path w="1190625" h="664845">
                  <a:moveTo>
                    <a:pt x="0" y="110743"/>
                  </a:moveTo>
                  <a:lnTo>
                    <a:pt x="8695" y="67615"/>
                  </a:lnTo>
                  <a:lnTo>
                    <a:pt x="32416" y="32416"/>
                  </a:lnTo>
                  <a:lnTo>
                    <a:pt x="67615" y="8695"/>
                  </a:lnTo>
                  <a:lnTo>
                    <a:pt x="110744" y="0"/>
                  </a:lnTo>
                  <a:lnTo>
                    <a:pt x="1079500" y="0"/>
                  </a:lnTo>
                  <a:lnTo>
                    <a:pt x="1122628" y="8695"/>
                  </a:lnTo>
                  <a:lnTo>
                    <a:pt x="1157827" y="32416"/>
                  </a:lnTo>
                  <a:lnTo>
                    <a:pt x="1181548" y="67615"/>
                  </a:lnTo>
                  <a:lnTo>
                    <a:pt x="1190244" y="110743"/>
                  </a:lnTo>
                  <a:lnTo>
                    <a:pt x="1190244" y="553719"/>
                  </a:lnTo>
                  <a:lnTo>
                    <a:pt x="1181548" y="596848"/>
                  </a:lnTo>
                  <a:lnTo>
                    <a:pt x="1157827" y="632047"/>
                  </a:lnTo>
                  <a:lnTo>
                    <a:pt x="1122628" y="655768"/>
                  </a:lnTo>
                  <a:lnTo>
                    <a:pt x="1079500" y="664463"/>
                  </a:lnTo>
                  <a:lnTo>
                    <a:pt x="110744" y="664463"/>
                  </a:lnTo>
                  <a:lnTo>
                    <a:pt x="67615" y="655768"/>
                  </a:lnTo>
                  <a:lnTo>
                    <a:pt x="32416" y="632047"/>
                  </a:lnTo>
                  <a:lnTo>
                    <a:pt x="8695" y="596848"/>
                  </a:lnTo>
                  <a:lnTo>
                    <a:pt x="0" y="553719"/>
                  </a:lnTo>
                  <a:lnTo>
                    <a:pt x="0" y="110743"/>
                  </a:lnTo>
                  <a:close/>
                </a:path>
              </a:pathLst>
            </a:custGeom>
            <a:ln w="9524">
              <a:solidFill>
                <a:srgbClr val="EC8585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8" name="object 12">
            <a:extLst>
              <a:ext uri="{FF2B5EF4-FFF2-40B4-BE49-F238E27FC236}">
                <a16:creationId xmlns:a16="http://schemas.microsoft.com/office/drawing/2014/main" id="{FBF9475A-64C7-5707-6DFE-5793F8E6EE21}"/>
              </a:ext>
            </a:extLst>
          </p:cNvPr>
          <p:cNvSpPr txBox="1"/>
          <p:nvPr/>
        </p:nvSpPr>
        <p:spPr>
          <a:xfrm>
            <a:off x="8972970" y="2086604"/>
            <a:ext cx="459667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sz="1800" spc="-53" dirty="0">
                <a:latin typeface="Corbel" panose="020B0503020204020204" pitchFamily="34" charset="0"/>
                <a:cs typeface="Tahoma"/>
              </a:rPr>
              <a:t>LM</a:t>
            </a:r>
            <a:endParaRPr sz="1800" dirty="0">
              <a:latin typeface="Corbel" panose="020B0503020204020204" pitchFamily="34" charset="0"/>
              <a:cs typeface="Tahoma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BE6C29D6-EFEB-5B82-728F-00727D876A4F}"/>
              </a:ext>
            </a:extLst>
          </p:cNvPr>
          <p:cNvSpPr/>
          <p:nvPr/>
        </p:nvSpPr>
        <p:spPr>
          <a:xfrm>
            <a:off x="9790960" y="2182081"/>
            <a:ext cx="400050" cy="85725"/>
          </a:xfrm>
          <a:custGeom>
            <a:avLst/>
            <a:gdLst/>
            <a:ahLst/>
            <a:cxnLst/>
            <a:rect l="l" t="t" r="r" b="b"/>
            <a:pathLst>
              <a:path w="533400" h="114300">
                <a:moveTo>
                  <a:pt x="419100" y="0"/>
                </a:moveTo>
                <a:lnTo>
                  <a:pt x="419100" y="114300"/>
                </a:lnTo>
                <a:lnTo>
                  <a:pt x="495300" y="76200"/>
                </a:lnTo>
                <a:lnTo>
                  <a:pt x="438150" y="76200"/>
                </a:lnTo>
                <a:lnTo>
                  <a:pt x="438150" y="38100"/>
                </a:lnTo>
                <a:lnTo>
                  <a:pt x="495300" y="38100"/>
                </a:lnTo>
                <a:lnTo>
                  <a:pt x="419100" y="0"/>
                </a:lnTo>
                <a:close/>
              </a:path>
              <a:path w="533400" h="114300">
                <a:moveTo>
                  <a:pt x="4191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419100" y="76200"/>
                </a:lnTo>
                <a:lnTo>
                  <a:pt x="419100" y="38100"/>
                </a:lnTo>
                <a:close/>
              </a:path>
              <a:path w="533400" h="114300">
                <a:moveTo>
                  <a:pt x="495300" y="38100"/>
                </a:moveTo>
                <a:lnTo>
                  <a:pt x="438150" y="38100"/>
                </a:lnTo>
                <a:lnTo>
                  <a:pt x="438150" y="76200"/>
                </a:lnTo>
                <a:lnTo>
                  <a:pt x="495300" y="76200"/>
                </a:lnTo>
                <a:lnTo>
                  <a:pt x="533400" y="57150"/>
                </a:lnTo>
                <a:lnTo>
                  <a:pt x="495300" y="381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C9D4785F-838C-133F-186C-036D13EE7606}"/>
              </a:ext>
            </a:extLst>
          </p:cNvPr>
          <p:cNvSpPr txBox="1"/>
          <p:nvPr/>
        </p:nvSpPr>
        <p:spPr>
          <a:xfrm>
            <a:off x="10211752" y="2088986"/>
            <a:ext cx="117062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ctr">
              <a:spcBef>
                <a:spcPts val="75"/>
              </a:spcBef>
            </a:pPr>
            <a:r>
              <a:rPr lang="en-US" sz="1350" spc="-4" dirty="0">
                <a:latin typeface="Corbel" panose="020B0503020204020204" pitchFamily="34" charset="0"/>
                <a:cs typeface="Calibri"/>
              </a:rPr>
              <a:t>Model output</a:t>
            </a:r>
            <a:endParaRPr sz="1350" dirty="0">
              <a:latin typeface="Corbel" panose="020B0503020204020204" pitchFamily="34" charset="0"/>
              <a:cs typeface="Calibri"/>
            </a:endParaRPr>
          </a:p>
        </p:txBody>
      </p:sp>
      <p:grpSp>
        <p:nvGrpSpPr>
          <p:cNvPr id="11" name="object 15">
            <a:extLst>
              <a:ext uri="{FF2B5EF4-FFF2-40B4-BE49-F238E27FC236}">
                <a16:creationId xmlns:a16="http://schemas.microsoft.com/office/drawing/2014/main" id="{6E3B8BFC-9611-91A0-3798-741315F07DE8}"/>
              </a:ext>
            </a:extLst>
          </p:cNvPr>
          <p:cNvGrpSpPr/>
          <p:nvPr/>
        </p:nvGrpSpPr>
        <p:grpSpPr>
          <a:xfrm>
            <a:off x="9053010" y="1593294"/>
            <a:ext cx="1817846" cy="407194"/>
            <a:chOff x="7694485" y="4158805"/>
            <a:chExt cx="2423795" cy="542925"/>
          </a:xfrm>
        </p:grpSpPr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9D41FFF1-1426-853C-5694-4CBB06CC5A2B}"/>
                </a:ext>
              </a:extLst>
            </p:cNvPr>
            <p:cNvSpPr/>
            <p:nvPr/>
          </p:nvSpPr>
          <p:spPr>
            <a:xfrm>
              <a:off x="7699247" y="4163567"/>
              <a:ext cx="2414270" cy="533400"/>
            </a:xfrm>
            <a:custGeom>
              <a:avLst/>
              <a:gdLst/>
              <a:ahLst/>
              <a:cxnLst/>
              <a:rect l="l" t="t" r="r" b="b"/>
              <a:pathLst>
                <a:path w="2414270" h="533400">
                  <a:moveTo>
                    <a:pt x="2180590" y="0"/>
                  </a:moveTo>
                  <a:lnTo>
                    <a:pt x="299974" y="0"/>
                  </a:lnTo>
                  <a:lnTo>
                    <a:pt x="252976" y="4742"/>
                  </a:lnTo>
                  <a:lnTo>
                    <a:pt x="209192" y="18345"/>
                  </a:lnTo>
                  <a:lnTo>
                    <a:pt x="169564" y="39868"/>
                  </a:lnTo>
                  <a:lnTo>
                    <a:pt x="135032" y="68373"/>
                  </a:lnTo>
                  <a:lnTo>
                    <a:pt x="106537" y="102920"/>
                  </a:lnTo>
                  <a:lnTo>
                    <a:pt x="85018" y="142571"/>
                  </a:lnTo>
                  <a:lnTo>
                    <a:pt x="71417" y="186386"/>
                  </a:lnTo>
                  <a:lnTo>
                    <a:pt x="66675" y="233425"/>
                  </a:lnTo>
                  <a:lnTo>
                    <a:pt x="66675" y="266699"/>
                  </a:lnTo>
                  <a:lnTo>
                    <a:pt x="0" y="266699"/>
                  </a:lnTo>
                  <a:lnTo>
                    <a:pt x="133350" y="400049"/>
                  </a:lnTo>
                  <a:lnTo>
                    <a:pt x="266700" y="266699"/>
                  </a:lnTo>
                  <a:lnTo>
                    <a:pt x="200025" y="266699"/>
                  </a:lnTo>
                  <a:lnTo>
                    <a:pt x="200025" y="233425"/>
                  </a:lnTo>
                  <a:lnTo>
                    <a:pt x="207891" y="194482"/>
                  </a:lnTo>
                  <a:lnTo>
                    <a:pt x="229330" y="162671"/>
                  </a:lnTo>
                  <a:lnTo>
                    <a:pt x="261104" y="141218"/>
                  </a:lnTo>
                  <a:lnTo>
                    <a:pt x="299974" y="133349"/>
                  </a:lnTo>
                  <a:lnTo>
                    <a:pt x="2180590" y="133349"/>
                  </a:lnTo>
                  <a:lnTo>
                    <a:pt x="2219533" y="141216"/>
                  </a:lnTo>
                  <a:lnTo>
                    <a:pt x="2251344" y="162655"/>
                  </a:lnTo>
                  <a:lnTo>
                    <a:pt x="2272797" y="194429"/>
                  </a:lnTo>
                  <a:lnTo>
                    <a:pt x="2280666" y="233298"/>
                  </a:lnTo>
                  <a:lnTo>
                    <a:pt x="2280666" y="533399"/>
                  </a:lnTo>
                  <a:lnTo>
                    <a:pt x="2414016" y="533399"/>
                  </a:lnTo>
                  <a:lnTo>
                    <a:pt x="2414016" y="233425"/>
                  </a:lnTo>
                  <a:lnTo>
                    <a:pt x="2409273" y="186386"/>
                  </a:lnTo>
                  <a:lnTo>
                    <a:pt x="2395670" y="142571"/>
                  </a:lnTo>
                  <a:lnTo>
                    <a:pt x="2374147" y="102920"/>
                  </a:lnTo>
                  <a:lnTo>
                    <a:pt x="2345642" y="68373"/>
                  </a:lnTo>
                  <a:lnTo>
                    <a:pt x="2311095" y="39868"/>
                  </a:lnTo>
                  <a:lnTo>
                    <a:pt x="2271444" y="18345"/>
                  </a:lnTo>
                  <a:lnTo>
                    <a:pt x="2227629" y="4742"/>
                  </a:lnTo>
                  <a:lnTo>
                    <a:pt x="218059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7">
              <a:extLst>
                <a:ext uri="{FF2B5EF4-FFF2-40B4-BE49-F238E27FC236}">
                  <a16:creationId xmlns:a16="http://schemas.microsoft.com/office/drawing/2014/main" id="{C04D43F4-BE9C-EDFF-7A91-47941D0CB6B7}"/>
                </a:ext>
              </a:extLst>
            </p:cNvPr>
            <p:cNvSpPr/>
            <p:nvPr/>
          </p:nvSpPr>
          <p:spPr>
            <a:xfrm>
              <a:off x="7699247" y="4163567"/>
              <a:ext cx="2414270" cy="533400"/>
            </a:xfrm>
            <a:custGeom>
              <a:avLst/>
              <a:gdLst/>
              <a:ahLst/>
              <a:cxnLst/>
              <a:rect l="l" t="t" r="r" b="b"/>
              <a:pathLst>
                <a:path w="2414270" h="533400">
                  <a:moveTo>
                    <a:pt x="2414016" y="533399"/>
                  </a:moveTo>
                  <a:lnTo>
                    <a:pt x="2414016" y="233425"/>
                  </a:lnTo>
                  <a:lnTo>
                    <a:pt x="2409273" y="186386"/>
                  </a:lnTo>
                  <a:lnTo>
                    <a:pt x="2395670" y="142571"/>
                  </a:lnTo>
                  <a:lnTo>
                    <a:pt x="2374147" y="102920"/>
                  </a:lnTo>
                  <a:lnTo>
                    <a:pt x="2345642" y="68373"/>
                  </a:lnTo>
                  <a:lnTo>
                    <a:pt x="2311095" y="39868"/>
                  </a:lnTo>
                  <a:lnTo>
                    <a:pt x="2271444" y="18345"/>
                  </a:lnTo>
                  <a:lnTo>
                    <a:pt x="2227629" y="4742"/>
                  </a:lnTo>
                  <a:lnTo>
                    <a:pt x="2180590" y="0"/>
                  </a:lnTo>
                  <a:lnTo>
                    <a:pt x="299974" y="0"/>
                  </a:lnTo>
                  <a:lnTo>
                    <a:pt x="252976" y="4742"/>
                  </a:lnTo>
                  <a:lnTo>
                    <a:pt x="209192" y="18345"/>
                  </a:lnTo>
                  <a:lnTo>
                    <a:pt x="169564" y="39868"/>
                  </a:lnTo>
                  <a:lnTo>
                    <a:pt x="135032" y="68373"/>
                  </a:lnTo>
                  <a:lnTo>
                    <a:pt x="106537" y="102920"/>
                  </a:lnTo>
                  <a:lnTo>
                    <a:pt x="85018" y="142571"/>
                  </a:lnTo>
                  <a:lnTo>
                    <a:pt x="71417" y="186386"/>
                  </a:lnTo>
                  <a:lnTo>
                    <a:pt x="66675" y="233425"/>
                  </a:lnTo>
                  <a:lnTo>
                    <a:pt x="66675" y="266699"/>
                  </a:lnTo>
                  <a:lnTo>
                    <a:pt x="0" y="266699"/>
                  </a:lnTo>
                  <a:lnTo>
                    <a:pt x="133350" y="400049"/>
                  </a:lnTo>
                  <a:lnTo>
                    <a:pt x="266700" y="266699"/>
                  </a:lnTo>
                  <a:lnTo>
                    <a:pt x="200025" y="266699"/>
                  </a:lnTo>
                  <a:lnTo>
                    <a:pt x="200025" y="233425"/>
                  </a:lnTo>
                  <a:lnTo>
                    <a:pt x="207891" y="194482"/>
                  </a:lnTo>
                  <a:lnTo>
                    <a:pt x="229330" y="162671"/>
                  </a:lnTo>
                  <a:lnTo>
                    <a:pt x="261104" y="141218"/>
                  </a:lnTo>
                  <a:lnTo>
                    <a:pt x="299974" y="133349"/>
                  </a:lnTo>
                  <a:lnTo>
                    <a:pt x="2180590" y="133349"/>
                  </a:lnTo>
                  <a:lnTo>
                    <a:pt x="2219533" y="141216"/>
                  </a:lnTo>
                  <a:lnTo>
                    <a:pt x="2251344" y="162655"/>
                  </a:lnTo>
                  <a:lnTo>
                    <a:pt x="2272797" y="194429"/>
                  </a:lnTo>
                  <a:lnTo>
                    <a:pt x="2280666" y="233298"/>
                  </a:lnTo>
                  <a:lnTo>
                    <a:pt x="2280666" y="533399"/>
                  </a:lnTo>
                  <a:lnTo>
                    <a:pt x="2414016" y="533399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E5D00A-6D53-66FD-71B1-F939CB9DB4D7}"/>
              </a:ext>
            </a:extLst>
          </p:cNvPr>
          <p:cNvGrpSpPr/>
          <p:nvPr/>
        </p:nvGrpSpPr>
        <p:grpSpPr>
          <a:xfrm>
            <a:off x="8527319" y="3883819"/>
            <a:ext cx="2642486" cy="1974494"/>
            <a:chOff x="12084358" y="6497806"/>
            <a:chExt cx="10832968" cy="6494375"/>
          </a:xfrm>
        </p:grpSpPr>
        <p:pic>
          <p:nvPicPr>
            <p:cNvPr id="16" name="Image" descr="Image">
              <a:extLst>
                <a:ext uri="{FF2B5EF4-FFF2-40B4-BE49-F238E27FC236}">
                  <a16:creationId xmlns:a16="http://schemas.microsoft.com/office/drawing/2014/main" id="{B2FBC7E0-5A7D-D360-38BE-A275D91FB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6370" r="11374"/>
            <a:stretch>
              <a:fillRect/>
            </a:stretch>
          </p:blipFill>
          <p:spPr>
            <a:xfrm>
              <a:off x="13555860" y="6497806"/>
              <a:ext cx="9361466" cy="573388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subject log-popularity">
              <a:extLst>
                <a:ext uri="{FF2B5EF4-FFF2-40B4-BE49-F238E27FC236}">
                  <a16:creationId xmlns:a16="http://schemas.microsoft.com/office/drawing/2014/main" id="{B906D9B9-AF9B-A96C-71C7-886E489858A7}"/>
                </a:ext>
              </a:extLst>
            </p:cNvPr>
            <p:cNvSpPr txBox="1"/>
            <p:nvPr/>
          </p:nvSpPr>
          <p:spPr>
            <a:xfrm>
              <a:off x="15545966" y="11642422"/>
              <a:ext cx="6880437" cy="13497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200" b="1"/>
              </a:lvl1pPr>
            </a:lstStyle>
            <a:p>
              <a:r>
                <a:rPr sz="2000" dirty="0"/>
                <a:t>log-popularity</a:t>
              </a:r>
            </a:p>
          </p:txBody>
        </p:sp>
        <p:sp>
          <p:nvSpPr>
            <p:cNvPr id="18" name="accuracy">
              <a:extLst>
                <a:ext uri="{FF2B5EF4-FFF2-40B4-BE49-F238E27FC236}">
                  <a16:creationId xmlns:a16="http://schemas.microsoft.com/office/drawing/2014/main" id="{1FADA06D-2DD6-0234-826C-0CB6AD2F4496}"/>
                </a:ext>
              </a:extLst>
            </p:cNvPr>
            <p:cNvSpPr txBox="1"/>
            <p:nvPr/>
          </p:nvSpPr>
          <p:spPr>
            <a:xfrm rot="16200000">
              <a:off x="10981713" y="8420090"/>
              <a:ext cx="4139960" cy="19346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4900" b="1"/>
              </a:lvl1pPr>
            </a:lstStyle>
            <a:p>
              <a:r>
                <a:rPr sz="2400" dirty="0"/>
                <a:t>accuracy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B0CD97E-17A7-6B32-327B-3645FF35C418}"/>
              </a:ext>
            </a:extLst>
          </p:cNvPr>
          <p:cNvSpPr txBox="1"/>
          <p:nvPr/>
        </p:nvSpPr>
        <p:spPr>
          <a:xfrm>
            <a:off x="1848144" y="3699153"/>
            <a:ext cx="6449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8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Mallen</a:t>
            </a:r>
            <a:r>
              <a:rPr lang="en-US" sz="18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 et al. 2022; </a:t>
            </a:r>
            <a:r>
              <a:rPr lang="en-US" sz="18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Razeghi</a:t>
            </a:r>
            <a:r>
              <a:rPr lang="en-US" sz="18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 et al. 2022; many others]</a:t>
            </a:r>
            <a:endParaRPr lang="en-US" sz="18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3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DE-49E7-DA7C-0A89-76367AFB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1EF-1A86-9244-C908-3C4C3752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see any evidence that AI/LLMs self-grow?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F0E0-B01E-A240-4BE2-484BE25E3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EF1BDF-E4BE-B767-7FBA-BD76BB1DC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589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C6C5E2-4F1E-A39D-B4D0-4A8756D5AC18}"/>
              </a:ext>
            </a:extLst>
          </p:cNvPr>
          <p:cNvSpPr/>
          <p:nvPr/>
        </p:nvSpPr>
        <p:spPr>
          <a:xfrm>
            <a:off x="1332088" y="3068011"/>
            <a:ext cx="4368399" cy="26041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Training-time </a:t>
            </a:r>
            <a:r>
              <a:rPr lang="en-US" sz="4400" dirty="0"/>
              <a:t>Self-Feedback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6DCF5C-E77B-D3CD-58A7-E985227D43EE}"/>
              </a:ext>
            </a:extLst>
          </p:cNvPr>
          <p:cNvSpPr/>
          <p:nvPr/>
        </p:nvSpPr>
        <p:spPr>
          <a:xfrm>
            <a:off x="6378222" y="3001496"/>
            <a:ext cx="4368399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Inference-time </a:t>
            </a:r>
            <a:r>
              <a:rPr lang="en-US" sz="4400" dirty="0"/>
              <a:t>Self-Feedback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269E19-9B40-9FB8-766C-C54755DC2723}"/>
              </a:ext>
            </a:extLst>
          </p:cNvPr>
          <p:cNvSpPr/>
          <p:nvPr/>
        </p:nvSpPr>
        <p:spPr>
          <a:xfrm>
            <a:off x="6025043" y="2742718"/>
            <a:ext cx="4834869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67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DE-49E7-DA7C-0A89-76367AFB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1EF-1A86-9244-C908-3C4C3752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see any evidence that AI/LLMs self-grow?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F0E0-B01E-A240-4BE2-484BE25E3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EF1BDF-E4BE-B767-7FBA-BD76BB1DC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589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C6C5E2-4F1E-A39D-B4D0-4A8756D5AC18}"/>
              </a:ext>
            </a:extLst>
          </p:cNvPr>
          <p:cNvSpPr/>
          <p:nvPr/>
        </p:nvSpPr>
        <p:spPr>
          <a:xfrm>
            <a:off x="1332088" y="3068011"/>
            <a:ext cx="4368399" cy="26041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Training-time </a:t>
            </a:r>
            <a:r>
              <a:rPr lang="en-US" sz="4400" dirty="0"/>
              <a:t>Self-Feedback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6DCF5C-E77B-D3CD-58A7-E985227D43EE}"/>
              </a:ext>
            </a:extLst>
          </p:cNvPr>
          <p:cNvSpPr/>
          <p:nvPr/>
        </p:nvSpPr>
        <p:spPr>
          <a:xfrm>
            <a:off x="6378222" y="3001496"/>
            <a:ext cx="4368399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Inference-time </a:t>
            </a:r>
            <a:r>
              <a:rPr lang="en-US" sz="4400" dirty="0"/>
              <a:t>Self-Feedback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269E19-9B40-9FB8-766C-C54755DC2723}"/>
              </a:ext>
            </a:extLst>
          </p:cNvPr>
          <p:cNvSpPr/>
          <p:nvPr/>
        </p:nvSpPr>
        <p:spPr>
          <a:xfrm>
            <a:off x="1098852" y="2828443"/>
            <a:ext cx="4834869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68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2846-9C29-EEE4-5D0B-5B8F9CA2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Inference-Time Self-Refinement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C3337-5120-E599-9D6A-D37CE94CD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D23B4-F6B1-A483-10AA-AC8666BB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LLMs prompted appropriated, can they improve their previous generations? </a:t>
            </a:r>
          </a:p>
        </p:txBody>
      </p:sp>
      <p:pic>
        <p:nvPicPr>
          <p:cNvPr id="8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20F297A8-0C01-18F6-EC73-DB90AD89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03628" y="2476500"/>
            <a:ext cx="6455904" cy="238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37271-094E-BA92-36E6-C6B51932749D}"/>
              </a:ext>
            </a:extLst>
          </p:cNvPr>
          <p:cNvSpPr txBox="1"/>
          <p:nvPr/>
        </p:nvSpPr>
        <p:spPr>
          <a:xfrm>
            <a:off x="1082351" y="6207323"/>
            <a:ext cx="96716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[SELF-REFINE: Iterative Refinement with Self-Feedback, </a:t>
            </a:r>
            <a:r>
              <a:rPr lang="en-US" sz="1600" dirty="0" err="1">
                <a:latin typeface="Avenir Book" panose="02000503020000020003" pitchFamily="2" charset="0"/>
              </a:rPr>
              <a:t>Madaan</a:t>
            </a:r>
            <a:r>
              <a:rPr lang="en-US" sz="1600" dirty="0">
                <a:latin typeface="Avenir Book" panose="02000503020000020003" pitchFamily="2" charset="0"/>
              </a:rPr>
              <a:t> et al., 2023]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[</a:t>
            </a:r>
            <a:r>
              <a:rPr lang="en-US" sz="1600" dirty="0" err="1">
                <a:latin typeface="Avenir Book" panose="02000503020000020003" pitchFamily="2" charset="0"/>
              </a:rPr>
              <a:t>Reflexion</a:t>
            </a:r>
            <a:r>
              <a:rPr lang="en-US" sz="1600" dirty="0">
                <a:latin typeface="Avenir Book" panose="02000503020000020003" pitchFamily="2" charset="0"/>
              </a:rPr>
              <a:t>: Language Agents with Verbal Reinforcement Learning, Shinn et al., 2023]</a:t>
            </a:r>
          </a:p>
        </p:txBody>
      </p:sp>
    </p:spTree>
    <p:extLst>
      <p:ext uri="{BB962C8B-B14F-4D97-AF65-F5344CB8AC3E}">
        <p14:creationId xmlns:p14="http://schemas.microsoft.com/office/powerpoint/2010/main" val="138227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415611" y="-19701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-US" sz="2000" dirty="0">
                <a:solidFill>
                  <a:schemeClr val="tx2"/>
                </a:solidFill>
              </a:rPr>
              <a:t>Tangled in Own Thoughts</a:t>
            </a:r>
            <a:r>
              <a:rPr lang="en" sz="2000" dirty="0">
                <a:solidFill>
                  <a:schemeClr val="tx2"/>
                </a:solidFill>
              </a:rPr>
              <a:t>: </a:t>
            </a:r>
            <a:br>
              <a:rPr lang="en" sz="20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LLMs Struggle with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Refining Self-Generated Responses</a:t>
            </a:r>
            <a:endParaRPr sz="4800" dirty="0">
              <a:solidFill>
                <a:schemeClr val="tx2"/>
              </a:solidFill>
            </a:endParaRP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 err="1"/>
              <a:t>Dongwei</a:t>
            </a:r>
            <a:r>
              <a:rPr lang="en-US" b="1" dirty="0"/>
              <a:t> Jiang, </a:t>
            </a:r>
            <a:r>
              <a:rPr lang="en-US" b="1" dirty="0" err="1"/>
              <a:t>Jingyu</a:t>
            </a:r>
            <a:r>
              <a:rPr lang="en-US" b="1" dirty="0"/>
              <a:t> Zhang, Orion Weller, Nathaniel Weir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/>
              <a:t>Benjamin Van Durme, Daniel Khashabi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1669" y="62813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Draft to on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arXiv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next week!! </a:t>
            </a:r>
          </a:p>
        </p:txBody>
      </p:sp>
      <p:pic>
        <p:nvPicPr>
          <p:cNvPr id="4" name="Picture 10" descr="Daniel Khashabi">
            <a:extLst>
              <a:ext uri="{FF2B5EF4-FFF2-40B4-BE49-F238E27FC236}">
                <a16:creationId xmlns:a16="http://schemas.microsoft.com/office/drawing/2014/main" id="{7E10FB59-8AB8-859D-AC8E-5134D21B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917960" y="4977320"/>
            <a:ext cx="943980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Orion Weller">
            <a:extLst>
              <a:ext uri="{FF2B5EF4-FFF2-40B4-BE49-F238E27FC236}">
                <a16:creationId xmlns:a16="http://schemas.microsoft.com/office/drawing/2014/main" id="{6BC99A25-CA32-B6DA-A070-248A051CE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1" t="10775" r="18028" b="19652"/>
          <a:stretch/>
        </p:blipFill>
        <p:spPr bwMode="auto">
          <a:xfrm>
            <a:off x="5484000" y="4619067"/>
            <a:ext cx="1346552" cy="135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athaniel Weir | PhD Student at Johns Hopkins University">
            <a:extLst>
              <a:ext uri="{FF2B5EF4-FFF2-40B4-BE49-F238E27FC236}">
                <a16:creationId xmlns:a16="http://schemas.microsoft.com/office/drawing/2014/main" id="{86C2DB47-CC64-2B02-3BA8-E60BAC7F7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1" t="618" r="10057" b="25018"/>
          <a:stretch/>
        </p:blipFill>
        <p:spPr bwMode="auto">
          <a:xfrm>
            <a:off x="6880969" y="4619067"/>
            <a:ext cx="1346552" cy="13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enjamin van Durme - Johns Hopkins Whiting School of Engineering">
            <a:extLst>
              <a:ext uri="{FF2B5EF4-FFF2-40B4-BE49-F238E27FC236}">
                <a16:creationId xmlns:a16="http://schemas.microsoft.com/office/drawing/2014/main" id="{16748A6D-4BDF-4EDB-D5AE-DDF8E58CE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5" r="5587" b="3741"/>
          <a:stretch/>
        </p:blipFill>
        <p:spPr bwMode="auto">
          <a:xfrm>
            <a:off x="8918409" y="4952800"/>
            <a:ext cx="943979" cy="9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780DB9F-94C4-4613-A0ED-13B836154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4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33110" r="27047" b="40161"/>
          <a:stretch/>
        </p:blipFill>
        <p:spPr bwMode="auto">
          <a:xfrm>
            <a:off x="4081876" y="4618663"/>
            <a:ext cx="1346552" cy="135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ongwei Jiang - The Johns Hopkins University - Baltimore, Maryland, United  States | LinkedIn">
            <a:extLst>
              <a:ext uri="{FF2B5EF4-FFF2-40B4-BE49-F238E27FC236}">
                <a16:creationId xmlns:a16="http://schemas.microsoft.com/office/drawing/2014/main" id="{7951D4DB-D7C7-C4D0-CB8E-B0AF9C4DE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t="14870" r="28045" b="38156"/>
          <a:stretch/>
        </p:blipFill>
        <p:spPr bwMode="auto">
          <a:xfrm>
            <a:off x="759896" y="3812923"/>
            <a:ext cx="2201773" cy="21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1377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8A2-C200-62C5-C840-3DF9EA0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and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CDCB9-759D-BCB0-47AD-64215F5E5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56C470-0F84-169E-AB8B-49CC94FD1AD1}"/>
              </a:ext>
            </a:extLst>
          </p:cNvPr>
          <p:cNvSpPr/>
          <p:nvPr/>
        </p:nvSpPr>
        <p:spPr>
          <a:xfrm>
            <a:off x="342899" y="4366454"/>
            <a:ext cx="11493501" cy="1580881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For inference-time refinement, LLMs should be better at </a:t>
            </a:r>
            <a:b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3200" dirty="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 among previously-generated alternatives than </a:t>
            </a:r>
            <a:b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3200" dirty="0">
                <a:solidFill>
                  <a:schemeClr val="tx2"/>
                </a:solidFill>
                <a:latin typeface="Avenir Book" panose="02000503020000020003" pitchFamily="2" charset="0"/>
              </a:rPr>
              <a:t>generating </a:t>
            </a: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initial responses.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005832-CC5D-56E1-BB89-0DDDDE8D87F9}"/>
              </a:ext>
            </a:extLst>
          </p:cNvPr>
          <p:cNvSpPr/>
          <p:nvPr/>
        </p:nvSpPr>
        <p:spPr>
          <a:xfrm>
            <a:off x="3183142" y="239135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6AC2F8-675C-2335-9B0F-FD337AEDF21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78320" y="2836929"/>
            <a:ext cx="504822" cy="68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E15064-3FA6-BAC6-6125-269405940950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4242960" y="2460869"/>
            <a:ext cx="728339" cy="376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E0BA7C-8DA6-0F50-D7B3-BE808C61CE1D}"/>
              </a:ext>
            </a:extLst>
          </p:cNvPr>
          <p:cNvSpPr/>
          <p:nvPr/>
        </p:nvSpPr>
        <p:spPr>
          <a:xfrm>
            <a:off x="656480" y="2457281"/>
            <a:ext cx="202184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Input</a:t>
            </a:r>
            <a:endParaRPr lang="en-US" sz="2800" b="0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5D968F-5653-C4FC-4BB4-9D1C4D067BFE}"/>
              </a:ext>
            </a:extLst>
          </p:cNvPr>
          <p:cNvSpPr/>
          <p:nvPr/>
        </p:nvSpPr>
        <p:spPr>
          <a:xfrm>
            <a:off x="4971299" y="2213551"/>
            <a:ext cx="1806581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</a:rPr>
              <a:t>Answer 1</a:t>
            </a:r>
            <a:endParaRPr lang="en-US" sz="1600" b="0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90449-A665-51F0-762A-7A25B704B943}"/>
              </a:ext>
            </a:extLst>
          </p:cNvPr>
          <p:cNvSpPr txBox="1"/>
          <p:nvPr/>
        </p:nvSpPr>
        <p:spPr>
          <a:xfrm>
            <a:off x="3048004" y="1802593"/>
            <a:ext cx="1559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venir Book" panose="02000503020000020003" pitchFamily="2" charset="0"/>
              </a:rPr>
              <a:t>Generation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E042A3-FC44-823C-739A-200631283C8B}"/>
              </a:ext>
            </a:extLst>
          </p:cNvPr>
          <p:cNvSpPr/>
          <p:nvPr/>
        </p:nvSpPr>
        <p:spPr>
          <a:xfrm>
            <a:off x="4971299" y="2914945"/>
            <a:ext cx="1806581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</a:rPr>
              <a:t>Answer 2</a:t>
            </a:r>
            <a:endParaRPr lang="en-US" sz="1600" b="0" dirty="0">
              <a:effectLst/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D1DAD4-0CBF-52ED-FB98-CBCAD0D2B1D1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4242960" y="2836929"/>
            <a:ext cx="728339" cy="3253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9CF966-0E9A-2D75-A79E-74566486C86E}"/>
              </a:ext>
            </a:extLst>
          </p:cNvPr>
          <p:cNvSpPr txBox="1"/>
          <p:nvPr/>
        </p:nvSpPr>
        <p:spPr>
          <a:xfrm>
            <a:off x="7197240" y="1855051"/>
            <a:ext cx="1747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Discrimination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3E02A98-2456-0791-C5B0-06E9C8B0F9E6}"/>
              </a:ext>
            </a:extLst>
          </p:cNvPr>
          <p:cNvSpPr/>
          <p:nvPr/>
        </p:nvSpPr>
        <p:spPr>
          <a:xfrm>
            <a:off x="7529174" y="239135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BC166E-A1CD-225E-E229-DD29A1470F40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 flipV="1">
            <a:off x="6777880" y="2836929"/>
            <a:ext cx="751294" cy="3253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FE6141-1C07-BD39-AF32-8DC698EB8C33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>
          <a:xfrm>
            <a:off x="6777880" y="2460869"/>
            <a:ext cx="751294" cy="376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1B47F-DFE1-AB5F-E929-AF79845E133E}"/>
              </a:ext>
            </a:extLst>
          </p:cNvPr>
          <p:cNvSpPr/>
          <p:nvPr/>
        </p:nvSpPr>
        <p:spPr>
          <a:xfrm>
            <a:off x="9299671" y="2578780"/>
            <a:ext cx="2600229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</a:rPr>
              <a:t>Revised Answer</a:t>
            </a:r>
            <a:endParaRPr lang="en-US" sz="1600" b="0" dirty="0">
              <a:effectLst/>
              <a:latin typeface="Avenir Book" panose="02000503020000020003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846CE8-C996-62C7-C39A-01DABB7C5BF0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 flipV="1">
            <a:off x="8588992" y="2826098"/>
            <a:ext cx="710679" cy="108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19" grpId="0" animBg="1"/>
      <p:bldP spid="20" grpId="0"/>
      <p:bldP spid="21" grpId="0" animBg="1"/>
      <p:bldP spid="29" grpId="0"/>
      <p:bldP spid="30" grpId="0" animBg="1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561840" y="2396299"/>
            <a:ext cx="504822" cy="68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 dirty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 dirty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 dirty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 dirty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 dirty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47462" y="3791903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8361FF-6C66-7080-8CDE-2F918364F55D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 dirty="0"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8B5A3-845C-9404-5D0E-6C8B1632A7F7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Generation prompt</a:t>
            </a:r>
          </a:p>
        </p:txBody>
      </p:sp>
    </p:spTree>
    <p:extLst>
      <p:ext uri="{BB962C8B-B14F-4D97-AF65-F5344CB8AC3E}">
        <p14:creationId xmlns:p14="http://schemas.microsoft.com/office/powerpoint/2010/main" val="297231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D14A6B-C77F-6992-8E28-AF7A07182F35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 dirty="0"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561840" y="2396299"/>
            <a:ext cx="504822" cy="38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 dirty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 dirty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 dirty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 dirty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 dirty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40098" y="379595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42CD711-3127-88BC-D7F4-6EFC1C19927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 flipV="1">
            <a:off x="9878703" y="2667003"/>
            <a:ext cx="1032452" cy="636048"/>
          </a:xfrm>
          <a:prstGeom prst="bentConnector5">
            <a:avLst>
              <a:gd name="adj1" fmla="val -1243"/>
              <a:gd name="adj2" fmla="val -72"/>
              <a:gd name="adj3" fmla="val 99785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C914AA14-FAFB-32C5-1353-33FE79FEB838}"/>
              </a:ext>
            </a:extLst>
          </p:cNvPr>
          <p:cNvSpPr/>
          <p:nvPr/>
        </p:nvSpPr>
        <p:spPr>
          <a:xfrm rot="10800000" flipH="1">
            <a:off x="9590736" y="1569781"/>
            <a:ext cx="287967" cy="219444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6982B-635C-0F1E-8803-65C17A993C6C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Generation prompt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23EA4-731C-B41D-CAC7-2AC575799237}"/>
              </a:ext>
            </a:extLst>
          </p:cNvPr>
          <p:cNvSpPr txBox="1"/>
          <p:nvPr/>
        </p:nvSpPr>
        <p:spPr>
          <a:xfrm>
            <a:off x="10131592" y="3354895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3/5=60%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3AEF1A8-6742-1162-404F-81BD272CF527}"/>
              </a:ext>
            </a:extLst>
          </p:cNvPr>
          <p:cNvSpPr/>
          <p:nvPr/>
        </p:nvSpPr>
        <p:spPr>
          <a:xfrm rot="16200000" flipH="1">
            <a:off x="8307497" y="3139603"/>
            <a:ext cx="287967" cy="2062669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0F56BC-606A-250B-859D-954EE0E82E5B}"/>
              </a:ext>
            </a:extLst>
          </p:cNvPr>
          <p:cNvSpPr/>
          <p:nvPr/>
        </p:nvSpPr>
        <p:spPr>
          <a:xfrm>
            <a:off x="4479429" y="5113738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A3ECE9-ABF0-47C9-F1DD-24F507AB37E8}"/>
              </a:ext>
            </a:extLst>
          </p:cNvPr>
          <p:cNvSpPr/>
          <p:nvPr/>
        </p:nvSpPr>
        <p:spPr>
          <a:xfrm>
            <a:off x="6024438" y="4775888"/>
            <a:ext cx="4868850" cy="155821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 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What was the last US state to reintroduce alcohol after prohibition? 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Here are four choices: (1) {A1}, (2) {A2}, (3) {A3}, (4) {A4} to choose from, please give an answer in 1, 2, 3 and 4 that you think best answers the question.</a:t>
            </a:r>
            <a:endParaRPr lang="en-US" dirty="0">
              <a:effectLst/>
              <a:highlight>
                <a:srgbClr val="FFFF00"/>
              </a:highlight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4BF72C-A821-F124-6388-3D2239ED7C79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>
            <a:off x="8451481" y="4314921"/>
            <a:ext cx="7382" cy="4609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BD6BD4-55CB-6BCA-5FE1-9065C1F48D56}"/>
              </a:ext>
            </a:extLst>
          </p:cNvPr>
          <p:cNvCxnSpPr>
            <a:cxnSpLocks/>
            <a:stCxn id="30" idx="1"/>
            <a:endCxn id="29" idx="3"/>
          </p:cNvCxnSpPr>
          <p:nvPr/>
        </p:nvCxnSpPr>
        <p:spPr>
          <a:xfrm flipH="1">
            <a:off x="5539247" y="5554994"/>
            <a:ext cx="485191" cy="432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89C0A-B672-59EA-0FE2-7FF9F7B34BA7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514409" y="5559317"/>
            <a:ext cx="96502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52FF13F-4C81-282B-5C33-475C7B882530}"/>
              </a:ext>
            </a:extLst>
          </p:cNvPr>
          <p:cNvSpPr txBox="1"/>
          <p:nvPr/>
        </p:nvSpPr>
        <p:spPr>
          <a:xfrm>
            <a:off x="3530927" y="5137455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sample</a:t>
            </a:r>
          </a:p>
        </p:txBody>
      </p:sp>
      <p:pic>
        <p:nvPicPr>
          <p:cNvPr id="1024" name="Picture 10">
            <a:extLst>
              <a:ext uri="{FF2B5EF4-FFF2-40B4-BE49-F238E27FC236}">
                <a16:creationId xmlns:a16="http://schemas.microsoft.com/office/drawing/2014/main" id="{25A7DF6F-20CE-7D91-28F3-C79DC4F0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23" y="5616260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B4026B71-6241-71B7-5EEC-40C4234E5176}"/>
              </a:ext>
            </a:extLst>
          </p:cNvPr>
          <p:cNvSpPr/>
          <p:nvPr/>
        </p:nvSpPr>
        <p:spPr>
          <a:xfrm>
            <a:off x="2648066" y="4679010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4</a:t>
            </a:r>
            <a:endParaRPr lang="en-US" dirty="0">
              <a:effectLst/>
            </a:endParaRPr>
          </a:p>
        </p:txBody>
      </p:sp>
      <p:sp>
        <p:nvSpPr>
          <p:cNvPr id="1028" name="Rounded Rectangle 1027">
            <a:extLst>
              <a:ext uri="{FF2B5EF4-FFF2-40B4-BE49-F238E27FC236}">
                <a16:creationId xmlns:a16="http://schemas.microsoft.com/office/drawing/2014/main" id="{3096ECFF-51AF-8E24-61DF-AD4B35428705}"/>
              </a:ext>
            </a:extLst>
          </p:cNvPr>
          <p:cNvSpPr/>
          <p:nvPr/>
        </p:nvSpPr>
        <p:spPr>
          <a:xfrm>
            <a:off x="2648066" y="6056960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 dirty="0">
              <a:effectLst/>
            </a:endParaRPr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FF8E716B-747B-B514-A54A-F3204EC9CA29}"/>
              </a:ext>
            </a:extLst>
          </p:cNvPr>
          <p:cNvSpPr/>
          <p:nvPr/>
        </p:nvSpPr>
        <p:spPr>
          <a:xfrm>
            <a:off x="2648066" y="5595786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b="0" dirty="0">
              <a:effectLst/>
            </a:endParaRPr>
          </a:p>
        </p:txBody>
      </p:sp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DF5C0259-7977-BD98-2E67-96549D0A4BE5}"/>
              </a:ext>
            </a:extLst>
          </p:cNvPr>
          <p:cNvSpPr/>
          <p:nvPr/>
        </p:nvSpPr>
        <p:spPr>
          <a:xfrm>
            <a:off x="2648066" y="5134612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="0" dirty="0">
              <a:effectLst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DDDF9D0-DB30-02C8-924D-F9C55CEBA1DE}"/>
              </a:ext>
            </a:extLst>
          </p:cNvPr>
          <p:cNvSpPr txBox="1"/>
          <p:nvPr/>
        </p:nvSpPr>
        <p:spPr>
          <a:xfrm rot="5400000">
            <a:off x="2898645" y="645071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DE10B15-FCA5-313E-F7FA-66EB1F12EDE2}"/>
              </a:ext>
            </a:extLst>
          </p:cNvPr>
          <p:cNvSpPr txBox="1"/>
          <p:nvPr/>
        </p:nvSpPr>
        <p:spPr>
          <a:xfrm>
            <a:off x="10095558" y="1968384"/>
            <a:ext cx="155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venir Book" panose="02000503020000020003" pitchFamily="2" charset="0"/>
              </a:rPr>
              <a:t>Generation accuracy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65276-C870-045C-E0EB-D44BA471A540}"/>
              </a:ext>
            </a:extLst>
          </p:cNvPr>
          <p:cNvSpPr txBox="1"/>
          <p:nvPr/>
        </p:nvSpPr>
        <p:spPr>
          <a:xfrm>
            <a:off x="7045029" y="6363324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Discrimination prompt</a:t>
            </a:r>
          </a:p>
        </p:txBody>
      </p:sp>
    </p:spTree>
    <p:extLst>
      <p:ext uri="{BB962C8B-B14F-4D97-AF65-F5344CB8AC3E}">
        <p14:creationId xmlns:p14="http://schemas.microsoft.com/office/powerpoint/2010/main" val="18251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/>
      <p:bldP spid="28" grpId="0" animBg="1"/>
      <p:bldP spid="29" grpId="0" animBg="1"/>
      <p:bldP spid="30" grpId="0" animBg="1"/>
      <p:bldP spid="55" grpId="0"/>
      <p:bldP spid="1026" grpId="0" animBg="1"/>
      <p:bldP spid="1028" grpId="0" animBg="1"/>
      <p:bldP spid="1029" grpId="0" animBg="1"/>
      <p:bldP spid="1030" grpId="0" animBg="1"/>
      <p:bldP spid="103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Success We Dreamed 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BD814-1851-F35D-7498-A84C45CC4D05}"/>
              </a:ext>
            </a:extLst>
          </p:cNvPr>
          <p:cNvSpPr txBox="1"/>
          <p:nvPr/>
        </p:nvSpPr>
        <p:spPr>
          <a:xfrm>
            <a:off x="10054727" y="71636"/>
            <a:ext cx="2400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[Wei et al. 2023; ….]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2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D14A6B-C77F-6992-8E28-AF7A07182F35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 dirty="0"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561840" y="2396299"/>
            <a:ext cx="504822" cy="38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 dirty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 dirty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 dirty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 dirty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 dirty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06231" y="379595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42CD711-3127-88BC-D7F4-6EFC1C19927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 flipV="1">
            <a:off x="9878703" y="2667003"/>
            <a:ext cx="1032452" cy="636048"/>
          </a:xfrm>
          <a:prstGeom prst="bentConnector5">
            <a:avLst>
              <a:gd name="adj1" fmla="val -1243"/>
              <a:gd name="adj2" fmla="val -72"/>
              <a:gd name="adj3" fmla="val 99785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C914AA14-FAFB-32C5-1353-33FE79FEB838}"/>
              </a:ext>
            </a:extLst>
          </p:cNvPr>
          <p:cNvSpPr/>
          <p:nvPr/>
        </p:nvSpPr>
        <p:spPr>
          <a:xfrm rot="10800000" flipH="1">
            <a:off x="9590736" y="1569781"/>
            <a:ext cx="287967" cy="219444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6982B-635C-0F1E-8803-65C17A993C6C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Generation prompt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554A6-7C7C-545F-1390-B3D0E2496547}"/>
              </a:ext>
            </a:extLst>
          </p:cNvPr>
          <p:cNvSpPr txBox="1"/>
          <p:nvPr/>
        </p:nvSpPr>
        <p:spPr>
          <a:xfrm>
            <a:off x="10095558" y="1968384"/>
            <a:ext cx="155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venir Book" panose="02000503020000020003" pitchFamily="2" charset="0"/>
              </a:rPr>
              <a:t>Generation 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23EA4-731C-B41D-CAC7-2AC575799237}"/>
              </a:ext>
            </a:extLst>
          </p:cNvPr>
          <p:cNvSpPr txBox="1"/>
          <p:nvPr/>
        </p:nvSpPr>
        <p:spPr>
          <a:xfrm>
            <a:off x="10131592" y="3354895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3/5=60%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3AEF1A8-6742-1162-404F-81BD272CF527}"/>
              </a:ext>
            </a:extLst>
          </p:cNvPr>
          <p:cNvSpPr/>
          <p:nvPr/>
        </p:nvSpPr>
        <p:spPr>
          <a:xfrm rot="16200000" flipH="1">
            <a:off x="8307497" y="3139603"/>
            <a:ext cx="287967" cy="2062669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0F56BC-606A-250B-859D-954EE0E82E5B}"/>
              </a:ext>
            </a:extLst>
          </p:cNvPr>
          <p:cNvSpPr/>
          <p:nvPr/>
        </p:nvSpPr>
        <p:spPr>
          <a:xfrm>
            <a:off x="4479429" y="5113738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A3ECE9-ABF0-47C9-F1DD-24F507AB37E8}"/>
              </a:ext>
            </a:extLst>
          </p:cNvPr>
          <p:cNvSpPr/>
          <p:nvPr/>
        </p:nvSpPr>
        <p:spPr>
          <a:xfrm>
            <a:off x="6024438" y="4775888"/>
            <a:ext cx="4868850" cy="155821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 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What was the last US state to reintroduce alcohol after prohibition? 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Here are four choices: (1) {A1}, (2) {A2}, (3) {A3}, (4) {A4} to choose from, please give an answer in 1, 2, 3 and 4 that you think best answers the question.</a:t>
            </a:r>
            <a:endParaRPr lang="en-US" dirty="0">
              <a:effectLst/>
              <a:highlight>
                <a:srgbClr val="FFFF00"/>
              </a:highlight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4BF72C-A821-F124-6388-3D2239ED7C79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>
            <a:off x="8451481" y="4314921"/>
            <a:ext cx="7382" cy="4609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BD6BD4-55CB-6BCA-5FE1-9065C1F48D56}"/>
              </a:ext>
            </a:extLst>
          </p:cNvPr>
          <p:cNvCxnSpPr>
            <a:cxnSpLocks/>
            <a:stCxn id="30" idx="1"/>
            <a:endCxn id="29" idx="3"/>
          </p:cNvCxnSpPr>
          <p:nvPr/>
        </p:nvCxnSpPr>
        <p:spPr>
          <a:xfrm flipH="1">
            <a:off x="5539247" y="5554994"/>
            <a:ext cx="485191" cy="432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89C0A-B672-59EA-0FE2-7FF9F7B34BA7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514409" y="5559317"/>
            <a:ext cx="96502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52FF13F-4C81-282B-5C33-475C7B882530}"/>
              </a:ext>
            </a:extLst>
          </p:cNvPr>
          <p:cNvSpPr txBox="1"/>
          <p:nvPr/>
        </p:nvSpPr>
        <p:spPr>
          <a:xfrm>
            <a:off x="3518570" y="5137455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sample</a:t>
            </a:r>
          </a:p>
        </p:txBody>
      </p:sp>
      <p:pic>
        <p:nvPicPr>
          <p:cNvPr id="1024" name="Picture 10">
            <a:extLst>
              <a:ext uri="{FF2B5EF4-FFF2-40B4-BE49-F238E27FC236}">
                <a16:creationId xmlns:a16="http://schemas.microsoft.com/office/drawing/2014/main" id="{25A7DF6F-20CE-7D91-28F3-C79DC4F0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23" y="5616260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B4026B71-6241-71B7-5EEC-40C4234E5176}"/>
              </a:ext>
            </a:extLst>
          </p:cNvPr>
          <p:cNvSpPr/>
          <p:nvPr/>
        </p:nvSpPr>
        <p:spPr>
          <a:xfrm>
            <a:off x="2648066" y="4679010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b="0" dirty="0">
              <a:effectLst/>
            </a:endParaRPr>
          </a:p>
        </p:txBody>
      </p:sp>
      <p:sp>
        <p:nvSpPr>
          <p:cNvPr id="1028" name="Rounded Rectangle 1027">
            <a:extLst>
              <a:ext uri="{FF2B5EF4-FFF2-40B4-BE49-F238E27FC236}">
                <a16:creationId xmlns:a16="http://schemas.microsoft.com/office/drawing/2014/main" id="{3096ECFF-51AF-8E24-61DF-AD4B35428705}"/>
              </a:ext>
            </a:extLst>
          </p:cNvPr>
          <p:cNvSpPr/>
          <p:nvPr/>
        </p:nvSpPr>
        <p:spPr>
          <a:xfrm>
            <a:off x="2648066" y="6056960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 dirty="0">
              <a:effectLst/>
            </a:endParaRPr>
          </a:p>
        </p:txBody>
      </p:sp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DF5C0259-7977-BD98-2E67-96549D0A4BE5}"/>
              </a:ext>
            </a:extLst>
          </p:cNvPr>
          <p:cNvSpPr/>
          <p:nvPr/>
        </p:nvSpPr>
        <p:spPr>
          <a:xfrm>
            <a:off x="2642834" y="5602297"/>
            <a:ext cx="788618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b="0" dirty="0">
              <a:effectLst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DDDF9D0-DB30-02C8-924D-F9C55CEBA1DE}"/>
              </a:ext>
            </a:extLst>
          </p:cNvPr>
          <p:cNvSpPr txBox="1"/>
          <p:nvPr/>
        </p:nvSpPr>
        <p:spPr>
          <a:xfrm rot="5400000">
            <a:off x="2898645" y="645071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120E03DA-C5FB-3B07-757A-B477821C0C7C}"/>
              </a:ext>
            </a:extLst>
          </p:cNvPr>
          <p:cNvCxnSpPr>
            <a:cxnSpLocks/>
            <a:stCxn id="7" idx="1"/>
            <a:endCxn id="11" idx="2"/>
          </p:cNvCxnSpPr>
          <p:nvPr/>
        </p:nvCxnSpPr>
        <p:spPr>
          <a:xfrm flipH="1" flipV="1">
            <a:off x="1031174" y="5050109"/>
            <a:ext cx="1257149" cy="595305"/>
          </a:xfrm>
          <a:prstGeom prst="bentConnector4">
            <a:avLst>
              <a:gd name="adj1" fmla="val 15935"/>
              <a:gd name="adj2" fmla="val -698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762224E-B481-88EA-0A57-735DD60544CD}"/>
              </a:ext>
            </a:extLst>
          </p:cNvPr>
          <p:cNvSpPr/>
          <p:nvPr/>
        </p:nvSpPr>
        <p:spPr>
          <a:xfrm flipH="1">
            <a:off x="2288323" y="4604332"/>
            <a:ext cx="287967" cy="208216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DA5E5-332E-CDAE-29E0-3AAFA523C57E}"/>
              </a:ext>
            </a:extLst>
          </p:cNvPr>
          <p:cNvSpPr txBox="1"/>
          <p:nvPr/>
        </p:nvSpPr>
        <p:spPr>
          <a:xfrm>
            <a:off x="251611" y="4649999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2/4=50%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98AE9-88D0-05C8-9222-C876CCBA6741}"/>
              </a:ext>
            </a:extLst>
          </p:cNvPr>
          <p:cNvSpPr txBox="1"/>
          <p:nvPr/>
        </p:nvSpPr>
        <p:spPr>
          <a:xfrm>
            <a:off x="200025" y="5830572"/>
            <a:ext cx="174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Discrimination accuracy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65D2A5-D0BB-C61F-E826-03A53F32A052}"/>
              </a:ext>
            </a:extLst>
          </p:cNvPr>
          <p:cNvSpPr/>
          <p:nvPr/>
        </p:nvSpPr>
        <p:spPr>
          <a:xfrm>
            <a:off x="2642834" y="5147635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98C48-8B35-04AB-BE96-E4976B74966E}"/>
              </a:ext>
            </a:extLst>
          </p:cNvPr>
          <p:cNvSpPr txBox="1"/>
          <p:nvPr/>
        </p:nvSpPr>
        <p:spPr>
          <a:xfrm>
            <a:off x="7045029" y="6363324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Discrimination prompt</a:t>
            </a:r>
          </a:p>
        </p:txBody>
      </p:sp>
    </p:spTree>
    <p:extLst>
      <p:ext uri="{BB962C8B-B14F-4D97-AF65-F5344CB8AC3E}">
        <p14:creationId xmlns:p14="http://schemas.microsoft.com/office/powerpoint/2010/main" val="4191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8A2-C200-62C5-C840-3DF9EA0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4B325-F89F-F6B5-8627-7DC645292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CDCB9-759D-BCB0-47AD-64215F5E5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56C470-0F84-169E-AB8B-49CC94FD1AD1}"/>
              </a:ext>
            </a:extLst>
          </p:cNvPr>
          <p:cNvSpPr/>
          <p:nvPr/>
        </p:nvSpPr>
        <p:spPr>
          <a:xfrm>
            <a:off x="2221846" y="1514475"/>
            <a:ext cx="7965600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LLMs are not better discriminating among previously-generated alternatives than generating initial responses.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84B51-88F4-EBCB-C295-92CA0B34977B}"/>
              </a:ext>
            </a:extLst>
          </p:cNvPr>
          <p:cNvSpPr txBox="1"/>
          <p:nvPr/>
        </p:nvSpPr>
        <p:spPr>
          <a:xfrm>
            <a:off x="3837577" y="3130410"/>
            <a:ext cx="174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Discrimination 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54E37-3CCD-F250-411D-B25BF68EFF5D}"/>
              </a:ext>
            </a:extLst>
          </p:cNvPr>
          <p:cNvSpPr txBox="1"/>
          <p:nvPr/>
        </p:nvSpPr>
        <p:spPr>
          <a:xfrm>
            <a:off x="6539600" y="3130410"/>
            <a:ext cx="155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venir Book" panose="02000503020000020003" pitchFamily="2" charset="0"/>
              </a:rPr>
              <a:t>Generation accuracy</a:t>
            </a:r>
          </a:p>
        </p:txBody>
      </p:sp>
    </p:spTree>
    <p:extLst>
      <p:ext uri="{BB962C8B-B14F-4D97-AF65-F5344CB8AC3E}">
        <p14:creationId xmlns:p14="http://schemas.microsoft.com/office/powerpoint/2010/main" val="221581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A157-B653-40B2-711A-18783826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</a:t>
            </a:r>
          </a:p>
        </p:txBody>
      </p:sp>
      <p:pic>
        <p:nvPicPr>
          <p:cNvPr id="8" name="Content Placeholder 7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2DEB90B2-1F24-3D99-6A0A-D7467344C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4" y="1682470"/>
            <a:ext cx="10515600" cy="32160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CC114-78B4-F0C4-1441-2A3224ADB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4568A-6523-85D8-CDEE-29D32BD9A173}"/>
              </a:ext>
            </a:extLst>
          </p:cNvPr>
          <p:cNvSpPr txBox="1"/>
          <p:nvPr/>
        </p:nvSpPr>
        <p:spPr>
          <a:xfrm>
            <a:off x="4551401" y="1247577"/>
            <a:ext cx="3089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LLaMA-2 70B Chat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4D32808-B640-A4ED-25EB-F35875F7AC89}"/>
              </a:ext>
            </a:extLst>
          </p:cNvPr>
          <p:cNvSpPr/>
          <p:nvPr/>
        </p:nvSpPr>
        <p:spPr>
          <a:xfrm>
            <a:off x="685804" y="5175530"/>
            <a:ext cx="11128032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There is no evidence that </a:t>
            </a:r>
            <a:r>
              <a:rPr lang="en-US" sz="3200" dirty="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 among candidates is necessarily an easier task than </a:t>
            </a:r>
            <a:r>
              <a:rPr lang="en-US" sz="3200" dirty="0">
                <a:solidFill>
                  <a:schemeClr val="tx2"/>
                </a:solidFill>
                <a:latin typeface="Avenir Book" panose="02000503020000020003" pitchFamily="2" charset="0"/>
              </a:rPr>
              <a:t>generating</a:t>
            </a: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 answers. </a:t>
            </a:r>
          </a:p>
        </p:txBody>
      </p:sp>
    </p:spTree>
    <p:extLst>
      <p:ext uri="{BB962C8B-B14F-4D97-AF65-F5344CB8AC3E}">
        <p14:creationId xmlns:p14="http://schemas.microsoft.com/office/powerpoint/2010/main" val="233328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CC114-78B4-F0C4-1441-2A3224ADB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49E44EC0-5C82-4F42-2B00-9885F47E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5" y="4544802"/>
            <a:ext cx="5665577" cy="18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4568A-6523-85D8-CDEE-29D32BD9A173}"/>
              </a:ext>
            </a:extLst>
          </p:cNvPr>
          <p:cNvSpPr txBox="1"/>
          <p:nvPr/>
        </p:nvSpPr>
        <p:spPr>
          <a:xfrm>
            <a:off x="2023393" y="1880091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LLaMA-2 70B Chat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712BA-30D3-97AF-F9DE-690B166FFC12}"/>
              </a:ext>
            </a:extLst>
          </p:cNvPr>
          <p:cNvSpPr txBox="1"/>
          <p:nvPr/>
        </p:nvSpPr>
        <p:spPr>
          <a:xfrm>
            <a:off x="2035750" y="4268092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Mixtral-8x7B-Instruct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8" name="Content Placeholder 7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755C8DAB-B883-E514-6125-A1F8B515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57425" y="2238532"/>
            <a:ext cx="5656094" cy="172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6EBB9-B22C-B015-70D5-2372392291CE}"/>
              </a:ext>
            </a:extLst>
          </p:cNvPr>
          <p:cNvSpPr txBox="1"/>
          <p:nvPr/>
        </p:nvSpPr>
        <p:spPr>
          <a:xfrm>
            <a:off x="8094680" y="4268092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GPT-4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1D65EDF3-8092-7AB9-DDEE-208BC4F1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34" y="2182999"/>
            <a:ext cx="5665580" cy="18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1F32C649-BB57-4ABD-8AE1-2136786F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34" y="4544801"/>
            <a:ext cx="5665577" cy="18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21FC43-64FD-75CE-7AB0-112DB217C8CD}"/>
              </a:ext>
            </a:extLst>
          </p:cNvPr>
          <p:cNvSpPr txBox="1"/>
          <p:nvPr/>
        </p:nvSpPr>
        <p:spPr>
          <a:xfrm>
            <a:off x="7995825" y="1867734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GPT-3.5-turbo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0AB537-7D0A-60FF-90AB-BC99799F8B41}"/>
              </a:ext>
            </a:extLst>
          </p:cNvPr>
          <p:cNvSpPr/>
          <p:nvPr/>
        </p:nvSpPr>
        <p:spPr>
          <a:xfrm>
            <a:off x="699318" y="266308"/>
            <a:ext cx="11128032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There is no evidence that </a:t>
            </a:r>
            <a:r>
              <a:rPr lang="en-US" sz="3200" dirty="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 among candidates is necessarily an easier task than </a:t>
            </a:r>
            <a:r>
              <a:rPr lang="en-US" sz="3200" dirty="0">
                <a:solidFill>
                  <a:schemeClr val="tx2"/>
                </a:solidFill>
                <a:latin typeface="Avenir Book" panose="02000503020000020003" pitchFamily="2" charset="0"/>
              </a:rPr>
              <a:t>generating</a:t>
            </a: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 answers. </a:t>
            </a:r>
          </a:p>
        </p:txBody>
      </p:sp>
    </p:spTree>
    <p:extLst>
      <p:ext uri="{BB962C8B-B14F-4D97-AF65-F5344CB8AC3E}">
        <p14:creationId xmlns:p14="http://schemas.microsoft.com/office/powerpoint/2010/main" val="1841740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D3EA-34E7-C631-1C34-6F7BC5F9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86309" cy="1006475"/>
          </a:xfrm>
        </p:spPr>
        <p:txBody>
          <a:bodyPr/>
          <a:lstStyle/>
          <a:p>
            <a:r>
              <a:rPr lang="en-US" sz="4000" dirty="0"/>
              <a:t>Does Hand-holding ”Discrimination”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8A6D-34E2-6ECE-44AF-73251A462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can do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050C0-F9B4-A329-06C6-17B5FD11F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03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D3EA-34E7-C631-1C34-6F7BC5F9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86309" cy="1006475"/>
          </a:xfrm>
        </p:spPr>
        <p:txBody>
          <a:bodyPr/>
          <a:lstStyle/>
          <a:p>
            <a:r>
              <a:rPr lang="en-US" sz="3700" dirty="0"/>
              <a:t>Why is ”Discrimination” </a:t>
            </a:r>
            <a:r>
              <a:rPr lang="en-US" sz="3700" dirty="0">
                <a:solidFill>
                  <a:srgbClr val="C00000"/>
                </a:solidFill>
              </a:rPr>
              <a:t>not</a:t>
            </a:r>
            <a:r>
              <a:rPr lang="en-US" sz="3700" dirty="0"/>
              <a:t> Easier than “Generation”?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8A6D-34E2-6ECE-44AF-73251A462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 dirty="0"/>
              <a:t>Pre-training objective (next-token prediction) benefits generation more.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 dirty="0"/>
              <a:t>Alignment datasets are skewed toward generative tasks.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 dirty="0"/>
              <a:t>Length generalization benefits generation more. </a:t>
            </a:r>
          </a:p>
          <a:p>
            <a:endParaRPr lang="en-US" dirty="0"/>
          </a:p>
          <a:p>
            <a:r>
              <a:rPr lang="en-US" dirty="0"/>
              <a:t>We have partial evidence for all these.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050C0-F9B4-A329-06C6-17B5FD11F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5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D3EA-34E7-C631-1C34-6F7BC5F9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8A6D-34E2-6ECE-44AF-73251A462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983030"/>
          </a:xfrm>
        </p:spPr>
        <p:txBody>
          <a:bodyPr/>
          <a:lstStyle/>
          <a:p>
            <a:r>
              <a:rPr lang="en-US" dirty="0"/>
              <a:t>We do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see any evidence that inference-time refinement of answers leads to consistent gains.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Parallel works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050C0-F9B4-A329-06C6-17B5FD11F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6BA9289F-3ED2-ECF9-C3E6-A68CA6F84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2"/>
          <a:stretch/>
        </p:blipFill>
        <p:spPr>
          <a:xfrm>
            <a:off x="254000" y="3807737"/>
            <a:ext cx="5092722" cy="170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6CAEF-34CF-9AC4-AFDD-E2E788F492B6}"/>
              </a:ext>
            </a:extLst>
          </p:cNvPr>
          <p:cNvSpPr txBox="1"/>
          <p:nvPr/>
        </p:nvSpPr>
        <p:spPr>
          <a:xfrm>
            <a:off x="2058259" y="3438405"/>
            <a:ext cx="20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ICLR 2024</a:t>
            </a:r>
          </a:p>
        </p:txBody>
      </p:sp>
      <p:pic>
        <p:nvPicPr>
          <p:cNvPr id="7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7FF9609-FB49-A867-EB90-DCF1DC7D9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3" t="8189" b="4980"/>
          <a:stretch/>
        </p:blipFill>
        <p:spPr bwMode="auto">
          <a:xfrm>
            <a:off x="5796098" y="3807738"/>
            <a:ext cx="6106975" cy="17008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BBEB5-4022-8D58-01EF-29A6C4EC63A1}"/>
              </a:ext>
            </a:extLst>
          </p:cNvPr>
          <p:cNvSpPr txBox="1"/>
          <p:nvPr/>
        </p:nvSpPr>
        <p:spPr>
          <a:xfrm>
            <a:off x="7727978" y="3451105"/>
            <a:ext cx="20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Avenir Book" panose="02000503020000020003" pitchFamily="2" charset="0"/>
              </a:rPr>
              <a:t>arXiv</a:t>
            </a:r>
            <a:r>
              <a:rPr lang="en-US" dirty="0">
                <a:latin typeface="Avenir Book" panose="02000503020000020003" pitchFamily="2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0720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1EF-1A86-9244-C908-3C4C3752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Growing Chatbots Out of Thin-Air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F0E0-B01E-A240-4BE2-484BE25E3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EF1BDF-E4BE-B767-7FBA-BD76BB1DC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589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C6C5E2-4F1E-A39D-B4D0-4A8756D5AC18}"/>
              </a:ext>
            </a:extLst>
          </p:cNvPr>
          <p:cNvSpPr/>
          <p:nvPr/>
        </p:nvSpPr>
        <p:spPr>
          <a:xfrm>
            <a:off x="1332088" y="3068011"/>
            <a:ext cx="4368399" cy="26041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Training-time </a:t>
            </a:r>
            <a:r>
              <a:rPr lang="en-US" sz="4400" dirty="0"/>
              <a:t>Self-Feedback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6DCF5C-E77B-D3CD-58A7-E985227D43EE}"/>
              </a:ext>
            </a:extLst>
          </p:cNvPr>
          <p:cNvSpPr/>
          <p:nvPr/>
        </p:nvSpPr>
        <p:spPr>
          <a:xfrm>
            <a:off x="6378222" y="3001496"/>
            <a:ext cx="4368399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Inference-time </a:t>
            </a:r>
            <a:r>
              <a:rPr lang="en-US" sz="4400" dirty="0"/>
              <a:t>Self-Feedback</a:t>
            </a:r>
          </a:p>
        </p:txBody>
      </p:sp>
      <p:pic>
        <p:nvPicPr>
          <p:cNvPr id="9" name="Picture 6" descr="Hoax Stamp (PNG Transparent) | OnlyGFX.com">
            <a:extLst>
              <a:ext uri="{FF2B5EF4-FFF2-40B4-BE49-F238E27FC236}">
                <a16:creationId xmlns:a16="http://schemas.microsoft.com/office/drawing/2014/main" id="{67534BD1-B769-1FBA-EEC0-9D9B7A36A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07" y="368474"/>
            <a:ext cx="3981743" cy="268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08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C24A-5EB9-6C8A-15AF-0693A67F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of AI Depends on “Assumptions”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0CDD-18DB-706E-0551-DFA27A22C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true that “self-supervised learning” has been an effective force for growing models via unlabeled data. </a:t>
            </a:r>
          </a:p>
          <a:p>
            <a:r>
              <a:rPr lang="en-US" dirty="0"/>
              <a:t>Yet, your model will work if it has seen similar-</a:t>
            </a:r>
            <a:r>
              <a:rPr lang="en-US" dirty="0" err="1"/>
              <a:t>ish</a:t>
            </a:r>
            <a:r>
              <a:rPr lang="en-US" dirty="0"/>
              <a:t> problems. </a:t>
            </a:r>
          </a:p>
          <a:p>
            <a:r>
              <a:rPr lang="en-US" dirty="0"/>
              <a:t>We always need to make assumptions about tasks, domain, and data (e.g., “prompt-engineering”).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21CD6-F652-A7FD-0A9C-E3DA63630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88311-B0AC-B163-6A59-822CDA3C15E1}"/>
              </a:ext>
            </a:extLst>
          </p:cNvPr>
          <p:cNvSpPr txBox="1"/>
          <p:nvPr/>
        </p:nvSpPr>
        <p:spPr>
          <a:xfrm>
            <a:off x="1405406" y="4532560"/>
            <a:ext cx="793339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“Computers are useless. </a:t>
            </a:r>
            <a:br>
              <a:rPr lang="en-US" sz="3200" dirty="0">
                <a:latin typeface="Avenir Book" panose="02000503020000020003" pitchFamily="2" charset="0"/>
              </a:rPr>
            </a:br>
            <a:r>
              <a:rPr lang="en-US" sz="3200" dirty="0">
                <a:latin typeface="Avenir Book" panose="02000503020000020003" pitchFamily="2" charset="0"/>
              </a:rPr>
              <a:t>They can only give you answers”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-- Pablo Picasso, 1968</a:t>
            </a:r>
          </a:p>
        </p:txBody>
      </p:sp>
      <p:pic>
        <p:nvPicPr>
          <p:cNvPr id="7" name="Picture 2" descr="Pablo Picasso - Biography | Renssen Art Gallery">
            <a:extLst>
              <a:ext uri="{FF2B5EF4-FFF2-40B4-BE49-F238E27FC236}">
                <a16:creationId xmlns:a16="http://schemas.microsoft.com/office/drawing/2014/main" id="{574EC41F-E8B1-69B4-9AD9-15EB49BD8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4" y="4209395"/>
            <a:ext cx="1938992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39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2B-E084-B0AA-2830-89CB090C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Continues to be a Moving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9228-DED6-6183-4AAD-D515C4AC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step forward, we realize there are new challenges ahead.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05335-FF7B-2BD6-5C3B-BF9C5F2CA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30722" name="Picture 2" descr="What To Do if Your Strategy is a Moving Target? | LSA Global">
            <a:extLst>
              <a:ext uri="{FF2B5EF4-FFF2-40B4-BE49-F238E27FC236}">
                <a16:creationId xmlns:a16="http://schemas.microsoft.com/office/drawing/2014/main" id="{3D056CE7-9EF8-9894-C242-6C2B519DB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4"/>
          <a:stretch/>
        </p:blipFill>
        <p:spPr bwMode="auto">
          <a:xfrm>
            <a:off x="3538962" y="3031241"/>
            <a:ext cx="4555596" cy="23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158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8832-8DBF-6414-20FA-F373CAC5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Eutopia/Dystopia where LLMs Self-Improve.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337A-D831-F254-FCD3-B63CA5FB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LLMs can improve themselves?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9532F-1EE0-E56F-77D8-B8E1EF5F8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" name="Picture 4" descr="AI Singularity realistically by 2029: year-by-year milestones | by Paul  Pallaghy, PhD | Medium">
            <a:extLst>
              <a:ext uri="{FF2B5EF4-FFF2-40B4-BE49-F238E27FC236}">
                <a16:creationId xmlns:a16="http://schemas.microsoft.com/office/drawing/2014/main" id="{001E5F17-A336-0CA5-1D3D-DD241310B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r="10525"/>
          <a:stretch/>
        </p:blipFill>
        <p:spPr bwMode="auto">
          <a:xfrm>
            <a:off x="1562100" y="4203139"/>
            <a:ext cx="4635500" cy="22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B6C445-67A3-872A-FED2-CC62BFC4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61" y="2082800"/>
            <a:ext cx="4308921" cy="441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-up of a website&#10;&#10;Description automatically generated">
            <a:extLst>
              <a:ext uri="{FF2B5EF4-FFF2-40B4-BE49-F238E27FC236}">
                <a16:creationId xmlns:a16="http://schemas.microsoft.com/office/drawing/2014/main" id="{0086AF86-B75E-3C97-4FDF-18AB18551F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7" t="23248" r="12938"/>
          <a:stretch/>
        </p:blipFill>
        <p:spPr>
          <a:xfrm>
            <a:off x="895831" y="2159000"/>
            <a:ext cx="5788684" cy="1675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48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A0A8A-335F-D9C6-E003-B283BE185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6B2A9-E175-7F40-B993-EC9D598FC2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0ABBA-E535-CAE0-94D3-88A0272C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226216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DE-49E7-DA7C-0A89-76367AFB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1EF-1A86-9244-C908-3C4C3752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realistic are these expectations? </a:t>
            </a:r>
          </a:p>
          <a:p>
            <a:r>
              <a:rPr lang="en-US" dirty="0"/>
              <a:t>Do we see any evidence that AI/LLMs self-grow?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F0E0-B01E-A240-4BE2-484BE25E3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EF1BDF-E4BE-B767-7FBA-BD76BB1DC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589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C6C5E2-4F1E-A39D-B4D0-4A8756D5AC18}"/>
              </a:ext>
            </a:extLst>
          </p:cNvPr>
          <p:cNvSpPr/>
          <p:nvPr/>
        </p:nvSpPr>
        <p:spPr>
          <a:xfrm>
            <a:off x="1332088" y="3068011"/>
            <a:ext cx="4368399" cy="26041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Training-time </a:t>
            </a:r>
            <a:r>
              <a:rPr lang="en-US" sz="4400" dirty="0"/>
              <a:t>Self-Feedback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6DCF5C-E77B-D3CD-58A7-E985227D43EE}"/>
              </a:ext>
            </a:extLst>
          </p:cNvPr>
          <p:cNvSpPr/>
          <p:nvPr/>
        </p:nvSpPr>
        <p:spPr>
          <a:xfrm>
            <a:off x="6378222" y="3001496"/>
            <a:ext cx="4368399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Inference-time </a:t>
            </a:r>
            <a:r>
              <a:rPr lang="en-US" sz="4400" dirty="0"/>
              <a:t>Self-Feedback</a:t>
            </a:r>
          </a:p>
        </p:txBody>
      </p:sp>
    </p:spTree>
    <p:extLst>
      <p:ext uri="{BB962C8B-B14F-4D97-AF65-F5344CB8AC3E}">
        <p14:creationId xmlns:p14="http://schemas.microsoft.com/office/powerpoint/2010/main" val="244788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90DE-49E7-DA7C-0A89-76367AFB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641EF-1A86-9244-C908-3C4C3752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realistic are these expectations? </a:t>
            </a:r>
          </a:p>
          <a:p>
            <a:r>
              <a:rPr lang="en-US" dirty="0"/>
              <a:t>Do we see any evidence that AI/LLMs self-grow?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9F0E0-B01E-A240-4BE2-484BE25E3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EF1BDF-E4BE-B767-7FBA-BD76BB1DC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589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C6C5E2-4F1E-A39D-B4D0-4A8756D5AC18}"/>
              </a:ext>
            </a:extLst>
          </p:cNvPr>
          <p:cNvSpPr/>
          <p:nvPr/>
        </p:nvSpPr>
        <p:spPr>
          <a:xfrm>
            <a:off x="1332088" y="3068011"/>
            <a:ext cx="4368399" cy="260411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Training-time </a:t>
            </a:r>
            <a:r>
              <a:rPr lang="en-US" sz="4400" dirty="0"/>
              <a:t>Self-Feedback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6DCF5C-E77B-D3CD-58A7-E985227D43EE}"/>
              </a:ext>
            </a:extLst>
          </p:cNvPr>
          <p:cNvSpPr/>
          <p:nvPr/>
        </p:nvSpPr>
        <p:spPr>
          <a:xfrm>
            <a:off x="6378222" y="3001496"/>
            <a:ext cx="4368399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Inference-time </a:t>
            </a:r>
            <a:r>
              <a:rPr lang="en-US" sz="4400" dirty="0"/>
              <a:t>Self-Feedback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269E19-9B40-9FB8-766C-C54755DC2723}"/>
              </a:ext>
            </a:extLst>
          </p:cNvPr>
          <p:cNvSpPr/>
          <p:nvPr/>
        </p:nvSpPr>
        <p:spPr>
          <a:xfrm>
            <a:off x="6194375" y="2871305"/>
            <a:ext cx="4834869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3398800" y="3332775"/>
            <a:ext cx="930594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016967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Output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04ABA0-D424-6CEE-47E5-9C83D1A51F3B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7526510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4FB300-DE95-7D20-066B-92A616DDCFD1}"/>
              </a:ext>
            </a:extLst>
          </p:cNvPr>
          <p:cNvSpPr/>
          <p:nvPr/>
        </p:nvSpPr>
        <p:spPr>
          <a:xfrm>
            <a:off x="4380129" y="2677789"/>
            <a:ext cx="3431016" cy="19176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dirty="0">
              <a:latin typeface="Avenir Book" panose="02000503020000020003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3B23D-0923-2D39-9BE4-5A0F046651D4}"/>
              </a:ext>
            </a:extLst>
          </p:cNvPr>
          <p:cNvGrpSpPr/>
          <p:nvPr/>
        </p:nvGrpSpPr>
        <p:grpSpPr>
          <a:xfrm>
            <a:off x="4461161" y="2879284"/>
            <a:ext cx="3269678" cy="1524185"/>
            <a:chOff x="4104182" y="4542416"/>
            <a:chExt cx="3269678" cy="1524185"/>
          </a:xfrm>
        </p:grpSpPr>
        <p:sp>
          <p:nvSpPr>
            <p:cNvPr id="16" name="Manual Operation 15">
              <a:extLst>
                <a:ext uri="{FF2B5EF4-FFF2-40B4-BE49-F238E27FC236}">
                  <a16:creationId xmlns:a16="http://schemas.microsoft.com/office/drawing/2014/main" id="{7D6053C7-1F40-F1B2-9041-03D32EE05909}"/>
                </a:ext>
              </a:extLst>
            </p:cNvPr>
            <p:cNvSpPr/>
            <p:nvPr/>
          </p:nvSpPr>
          <p:spPr>
            <a:xfrm rot="16200000">
              <a:off x="4051490" y="4595108"/>
              <a:ext cx="1524185" cy="1418802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7" name="Manual Operation 16">
              <a:extLst>
                <a:ext uri="{FF2B5EF4-FFF2-40B4-BE49-F238E27FC236}">
                  <a16:creationId xmlns:a16="http://schemas.microsoft.com/office/drawing/2014/main" id="{BEF2BFAE-77BE-F6CE-C9D6-210E38E23C41}"/>
                </a:ext>
              </a:extLst>
            </p:cNvPr>
            <p:cNvSpPr/>
            <p:nvPr/>
          </p:nvSpPr>
          <p:spPr>
            <a:xfrm rot="16200000" flipV="1">
              <a:off x="5902365" y="4595107"/>
              <a:ext cx="1524185" cy="141880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8904AB-1207-F601-06D3-2E03FCC22B9A}"/>
                </a:ext>
              </a:extLst>
            </p:cNvPr>
            <p:cNvSpPr/>
            <p:nvPr/>
          </p:nvSpPr>
          <p:spPr>
            <a:xfrm>
              <a:off x="5559557" y="4847538"/>
              <a:ext cx="347472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0.2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-0.4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0.1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0.0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-0.5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2763374" y="3332775"/>
            <a:ext cx="930594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8572932" y="3394253"/>
            <a:ext cx="1164847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Output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CAFF17-F9F9-BF79-597C-60E962F25C5F}"/>
              </a:ext>
            </a:extLst>
          </p:cNvPr>
          <p:cNvCxnSpPr>
            <a:cxnSpLocks/>
          </p:cNvCxnSpPr>
          <p:nvPr/>
        </p:nvCxnSpPr>
        <p:spPr>
          <a:xfrm>
            <a:off x="3832654" y="3636070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21FA64-FF50-6F48-6EF7-6EDF3111E147}"/>
              </a:ext>
            </a:extLst>
          </p:cNvPr>
          <p:cNvCxnSpPr>
            <a:cxnSpLocks/>
          </p:cNvCxnSpPr>
          <p:nvPr/>
        </p:nvCxnSpPr>
        <p:spPr>
          <a:xfrm>
            <a:off x="7990369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2A303-DA87-6FDA-8241-4AD5619B795B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688A2-2C10-3FD0-14D5-1BCCAF2B17EB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16374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163237</TotalTime>
  <Words>4482</Words>
  <Application>Microsoft Macintosh PowerPoint</Application>
  <PresentationFormat>Widescreen</PresentationFormat>
  <Paragraphs>609</Paragraphs>
  <Slides>50</Slides>
  <Notes>41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Avenir Book</vt:lpstr>
      <vt:lpstr>Calibri</vt:lpstr>
      <vt:lpstr>Cambria Math</vt:lpstr>
      <vt:lpstr>Consolas</vt:lpstr>
      <vt:lpstr>Corbel</vt:lpstr>
      <vt:lpstr>Times New Roman</vt:lpstr>
      <vt:lpstr>AI2 PPT Theme</vt:lpstr>
      <vt:lpstr>Growing Chatbots Out of Thin-Air:  Opportunities and Limits of  Language Models for Guiding Themselves</vt:lpstr>
      <vt:lpstr>The success we dreamed of</vt:lpstr>
      <vt:lpstr>The Success We Dreamed Of</vt:lpstr>
      <vt:lpstr>The Success We Dreamed Of</vt:lpstr>
      <vt:lpstr>Eutopia/Dystopia where LLMs Self-Improve.</vt:lpstr>
      <vt:lpstr>Today</vt:lpstr>
      <vt:lpstr>Today</vt:lpstr>
      <vt:lpstr>Language Models </vt:lpstr>
      <vt:lpstr>Language Models </vt:lpstr>
      <vt:lpstr>Language Models </vt:lpstr>
      <vt:lpstr>Language Modeling ≠ Following User Intents</vt:lpstr>
      <vt:lpstr>How do we “align” LMs with our articulated intents?</vt:lpstr>
      <vt:lpstr>Approach 1: Behavior Cloning (Supervised Learning)</vt:lpstr>
      <vt:lpstr>Approach 1: Behavior Cloning (Supervised Learning)</vt:lpstr>
      <vt:lpstr>Approach 2: RL w/ Ranking Feedback (RLHF)</vt:lpstr>
      <vt:lpstr>The overall recipe 👨‍🍳:  Yann’s Three-layered cake </vt:lpstr>
      <vt:lpstr>How far can we reduce the human annotations?</vt:lpstr>
      <vt:lpstr>Self-Instruct:  Aligning Language Models w/  Self-Generated Instructions </vt:lpstr>
      <vt:lpstr>How far can we reduce the human annotations?</vt:lpstr>
      <vt:lpstr>Get humans to write ”seed” tasks ✍️ </vt:lpstr>
      <vt:lpstr>Put them your task bank 📦 </vt:lpstr>
      <vt:lpstr>Sample and get LLM to expand it</vt:lpstr>
      <vt:lpstr>Get LLM to answers the new tasks</vt:lpstr>
      <vt:lpstr>Filter tasks</vt:lpstr>
      <vt:lpstr>Close the loop </vt:lpstr>
      <vt:lpstr>Self-Instructing GPT3 (base version)</vt:lpstr>
      <vt:lpstr>Evaluation on User-Oriented Instructions</vt:lpstr>
      <vt:lpstr>Evaluation on User-Oriented Instructions</vt:lpstr>
      <vt:lpstr>Evaluation on User-Oriented Instructions</vt:lpstr>
      <vt:lpstr>Summary Thus Far </vt:lpstr>
      <vt:lpstr>Impact: Learning from AI Feedback</vt:lpstr>
      <vt:lpstr>Training LLMs with LLM Feedback: The Bottleneck</vt:lpstr>
      <vt:lpstr>Today</vt:lpstr>
      <vt:lpstr>Today</vt:lpstr>
      <vt:lpstr>Inference-Time Self-Refinement</vt:lpstr>
      <vt:lpstr>Tangled in Own Thoughts:  LLMs Struggle with  Refining Self-Generated Responses</vt:lpstr>
      <vt:lpstr>Setup and Hypothesis</vt:lpstr>
      <vt:lpstr>Evaluation Setup</vt:lpstr>
      <vt:lpstr>Evaluation Setup</vt:lpstr>
      <vt:lpstr>Evaluation Setup</vt:lpstr>
      <vt:lpstr>Hypothesis</vt:lpstr>
      <vt:lpstr>Evaluation Results </vt:lpstr>
      <vt:lpstr>PowerPoint Presentation</vt:lpstr>
      <vt:lpstr>Does Hand-holding ”Discrimination” Help?</vt:lpstr>
      <vt:lpstr>Why is ”Discrimination” not Easier than “Generation”?</vt:lpstr>
      <vt:lpstr>Summary of this work</vt:lpstr>
      <vt:lpstr>PowerPoint Presentation</vt:lpstr>
      <vt:lpstr>Success of AI Depends on “Assumptions”</vt:lpstr>
      <vt:lpstr>Intelligence Continues to be a Moving Target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2770</cp:revision>
  <dcterms:created xsi:type="dcterms:W3CDTF">2020-06-18T00:10:56Z</dcterms:created>
  <dcterms:modified xsi:type="dcterms:W3CDTF">2024-03-19T22:31:24Z</dcterms:modified>
</cp:coreProperties>
</file>